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2" r:id="rId37"/>
    <p:sldId id="293" r:id="rId38"/>
    <p:sldId id="294" r:id="rId39"/>
    <p:sldId id="295" r:id="rId40"/>
    <p:sldId id="296" r:id="rId41"/>
    <p:sldId id="297" r:id="rId42"/>
  </p:sldIdLst>
  <p:sldSz cx="10160000" cy="7620000"/>
  <p:notesSz cx="7620000" cy="10160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55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 name="Shape 2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 name="Shape 2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rtl="0">
              <a:spcBef>
                <a:spcPts val="0"/>
              </a:spcBef>
              <a:buNone/>
            </a:pPr>
            <a:endParaRPr sz="1466"/>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rtl="0">
              <a:spcBef>
                <a:spcPts val="0"/>
              </a:spcBef>
              <a:buNone/>
            </a:pPr>
            <a:endParaRPr sz="1466"/>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914400" y="3048000"/>
            <a:ext cx="8331200" cy="1219199"/>
          </a:xfrm>
          <a:prstGeom prst="rect">
            <a:avLst/>
          </a:prstGeom>
          <a:noFill/>
          <a:ln>
            <a:noFill/>
          </a:ln>
        </p:spPr>
        <p:txBody>
          <a:bodyPr lIns="91425" tIns="91425" rIns="91425" bIns="91425" anchor="t"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9" name="Shape 9"/>
          <p:cNvSpPr txBox="1">
            <a:spLocks noGrp="1"/>
          </p:cNvSpPr>
          <p:nvPr>
            <p:ph type="subTitle" idx="1"/>
          </p:nvPr>
        </p:nvSpPr>
        <p:spPr>
          <a:xfrm>
            <a:off x="1828800" y="4572000"/>
            <a:ext cx="6502399" cy="914400"/>
          </a:xfrm>
          <a:prstGeom prst="rect">
            <a:avLst/>
          </a:prstGeom>
          <a:noFill/>
          <a:ln>
            <a:noFill/>
          </a:ln>
        </p:spPr>
        <p:txBody>
          <a:bodyPr lIns="91425" tIns="91425" rIns="91425" bIns="91425" anchor="t" anchorCtr="0"/>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lvl="0">
              <a:spcBef>
                <a:spcPts val="0"/>
              </a:spcBef>
              <a:buSzPct val="99224"/>
              <a:defRPr sz="4266"/>
            </a:lvl1pPr>
            <a:lvl2pPr lvl="1">
              <a:spcBef>
                <a:spcPts val="0"/>
              </a:spcBef>
              <a:buSzPct val="99224"/>
              <a:defRPr sz="4266"/>
            </a:lvl2pPr>
            <a:lvl3pPr lvl="2">
              <a:spcBef>
                <a:spcPts val="0"/>
              </a:spcBef>
              <a:buSzPct val="99224"/>
              <a:defRPr sz="4266"/>
            </a:lvl3pPr>
            <a:lvl4pPr lvl="3">
              <a:spcBef>
                <a:spcPts val="0"/>
              </a:spcBef>
              <a:buSzPct val="99224"/>
              <a:defRPr sz="4266"/>
            </a:lvl4pPr>
            <a:lvl5pPr lvl="4">
              <a:spcBef>
                <a:spcPts val="0"/>
              </a:spcBef>
              <a:buSzPct val="99224"/>
              <a:defRPr sz="4266"/>
            </a:lvl5pPr>
            <a:lvl6pPr lvl="5">
              <a:spcBef>
                <a:spcPts val="0"/>
              </a:spcBef>
              <a:buSzPct val="99224"/>
              <a:defRPr sz="4266"/>
            </a:lvl6pPr>
            <a:lvl7pPr lvl="6">
              <a:spcBef>
                <a:spcPts val="0"/>
              </a:spcBef>
              <a:buSzPct val="99224"/>
              <a:defRPr sz="4266"/>
            </a:lvl7pPr>
            <a:lvl8pPr lvl="7">
              <a:spcBef>
                <a:spcPts val="0"/>
              </a:spcBef>
              <a:buSzPct val="99224"/>
              <a:defRPr sz="4266"/>
            </a:lvl8pPr>
            <a:lvl9pPr lvl="8">
              <a:spcBef>
                <a:spcPts val="0"/>
              </a:spcBef>
              <a:buSzPct val="99224"/>
              <a:defRPr sz="4266"/>
            </a:lvl9pPr>
          </a:lstStyle>
          <a:p>
            <a:endParaRPr/>
          </a:p>
        </p:txBody>
      </p:sp>
      <p:sp>
        <p:nvSpPr>
          <p:cNvPr id="12" name="Shape 12"/>
          <p:cNvSpPr txBox="1">
            <a:spLocks noGrp="1"/>
          </p:cNvSpPr>
          <p:nvPr>
            <p:ph type="body" idx="1"/>
          </p:nvPr>
        </p:nvSpPr>
        <p:spPr>
          <a:xfrm>
            <a:off x="304800" y="1828800"/>
            <a:ext cx="9550400" cy="5486399"/>
          </a:xfrm>
          <a:prstGeom prst="rect">
            <a:avLst/>
          </a:prstGeom>
          <a:noFill/>
          <a:ln>
            <a:noFill/>
          </a:ln>
        </p:spPr>
        <p:txBody>
          <a:bodyPr lIns="91425" tIns="91425" rIns="91425" bIns="91425" anchor="t" anchorCtr="0"/>
          <a:lstStyle>
            <a:lvl1pPr lvl="0">
              <a:spcBef>
                <a:spcPts val="0"/>
              </a:spcBef>
              <a:buSzPct val="98765"/>
              <a:defRPr sz="2666"/>
            </a:lvl1pPr>
            <a:lvl2pPr lvl="1">
              <a:spcBef>
                <a:spcPts val="0"/>
              </a:spcBef>
              <a:buSzPct val="98765"/>
              <a:defRPr sz="2666"/>
            </a:lvl2pPr>
            <a:lvl3pPr lvl="2">
              <a:spcBef>
                <a:spcPts val="0"/>
              </a:spcBef>
              <a:buSzPct val="98765"/>
              <a:defRPr sz="2666"/>
            </a:lvl3pPr>
            <a:lvl4pPr lvl="3">
              <a:spcBef>
                <a:spcPts val="0"/>
              </a:spcBef>
              <a:buSzPct val="98765"/>
              <a:defRPr sz="2666"/>
            </a:lvl4pPr>
            <a:lvl5pPr lvl="4">
              <a:spcBef>
                <a:spcPts val="0"/>
              </a:spcBef>
              <a:buSzPct val="98765"/>
              <a:defRPr sz="2666"/>
            </a:lvl5pPr>
            <a:lvl6pPr lvl="5">
              <a:spcBef>
                <a:spcPts val="0"/>
              </a:spcBef>
              <a:buSzPct val="98765"/>
              <a:defRPr sz="2666"/>
            </a:lvl6pPr>
            <a:lvl7pPr lvl="6">
              <a:spcBef>
                <a:spcPts val="0"/>
              </a:spcBef>
              <a:buSzPct val="98765"/>
              <a:defRPr sz="2666"/>
            </a:lvl7pPr>
            <a:lvl8pPr lvl="7">
              <a:spcBef>
                <a:spcPts val="0"/>
              </a:spcBef>
              <a:buSzPct val="98765"/>
              <a:defRPr sz="2666"/>
            </a:lvl8pPr>
            <a:lvl9pPr lvl="8">
              <a:spcBef>
                <a:spcPts val="0"/>
              </a:spcBef>
              <a:buSzPct val="98765"/>
              <a:defRPr sz="2666"/>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lvl="0">
              <a:spcBef>
                <a:spcPts val="0"/>
              </a:spcBef>
              <a:buSzPct val="99224"/>
              <a:defRPr sz="4266"/>
            </a:lvl1pPr>
            <a:lvl2pPr lvl="1">
              <a:spcBef>
                <a:spcPts val="0"/>
              </a:spcBef>
              <a:buSzPct val="99224"/>
              <a:defRPr sz="4266"/>
            </a:lvl2pPr>
            <a:lvl3pPr lvl="2">
              <a:spcBef>
                <a:spcPts val="0"/>
              </a:spcBef>
              <a:buSzPct val="99224"/>
              <a:defRPr sz="4266"/>
            </a:lvl3pPr>
            <a:lvl4pPr lvl="3">
              <a:spcBef>
                <a:spcPts val="0"/>
              </a:spcBef>
              <a:buSzPct val="99224"/>
              <a:defRPr sz="4266"/>
            </a:lvl4pPr>
            <a:lvl5pPr lvl="4">
              <a:spcBef>
                <a:spcPts val="0"/>
              </a:spcBef>
              <a:buSzPct val="99224"/>
              <a:defRPr sz="4266"/>
            </a:lvl5pPr>
            <a:lvl6pPr lvl="5">
              <a:spcBef>
                <a:spcPts val="0"/>
              </a:spcBef>
              <a:buSzPct val="99224"/>
              <a:defRPr sz="4266"/>
            </a:lvl6pPr>
            <a:lvl7pPr lvl="6">
              <a:spcBef>
                <a:spcPts val="0"/>
              </a:spcBef>
              <a:buSzPct val="99224"/>
              <a:defRPr sz="4266"/>
            </a:lvl7pPr>
            <a:lvl8pPr lvl="7">
              <a:spcBef>
                <a:spcPts val="0"/>
              </a:spcBef>
              <a:buSzPct val="99224"/>
              <a:defRPr sz="4266"/>
            </a:lvl8pPr>
            <a:lvl9pPr lvl="8">
              <a:spcBef>
                <a:spcPts val="0"/>
              </a:spcBef>
              <a:buSzPct val="99224"/>
              <a:defRPr sz="4266"/>
            </a:lvl9pPr>
          </a:lstStyle>
          <a:p>
            <a:endParaRPr/>
          </a:p>
        </p:txBody>
      </p:sp>
      <p:sp>
        <p:nvSpPr>
          <p:cNvPr id="15" name="Shape 15"/>
          <p:cNvSpPr txBox="1">
            <a:spLocks noGrp="1"/>
          </p:cNvSpPr>
          <p:nvPr>
            <p:ph type="body" idx="1"/>
          </p:nvPr>
        </p:nvSpPr>
        <p:spPr>
          <a:xfrm>
            <a:off x="304800" y="1828800"/>
            <a:ext cx="4470399" cy="5486399"/>
          </a:xfrm>
          <a:prstGeom prst="rect">
            <a:avLst/>
          </a:prstGeom>
          <a:noFill/>
          <a:ln>
            <a:noFill/>
          </a:ln>
        </p:spPr>
        <p:txBody>
          <a:bodyPr lIns="91425" tIns="91425" rIns="91425" bIns="91425" anchor="t" anchorCtr="0"/>
          <a:lstStyle>
            <a:lvl1pPr lvl="0">
              <a:spcBef>
                <a:spcPts val="0"/>
              </a:spcBef>
              <a:buSzPct val="98765"/>
              <a:defRPr sz="2666"/>
            </a:lvl1pPr>
            <a:lvl2pPr lvl="1">
              <a:spcBef>
                <a:spcPts val="0"/>
              </a:spcBef>
              <a:buSzPct val="98765"/>
              <a:defRPr sz="2666"/>
            </a:lvl2pPr>
            <a:lvl3pPr lvl="2">
              <a:spcBef>
                <a:spcPts val="0"/>
              </a:spcBef>
              <a:buSzPct val="98765"/>
              <a:defRPr sz="2666"/>
            </a:lvl3pPr>
            <a:lvl4pPr lvl="3">
              <a:spcBef>
                <a:spcPts val="0"/>
              </a:spcBef>
              <a:buSzPct val="98765"/>
              <a:defRPr sz="2666"/>
            </a:lvl4pPr>
            <a:lvl5pPr lvl="4">
              <a:spcBef>
                <a:spcPts val="0"/>
              </a:spcBef>
              <a:buSzPct val="98765"/>
              <a:defRPr sz="2666"/>
            </a:lvl5pPr>
            <a:lvl6pPr lvl="5">
              <a:spcBef>
                <a:spcPts val="0"/>
              </a:spcBef>
              <a:buSzPct val="98765"/>
              <a:defRPr sz="2666"/>
            </a:lvl6pPr>
            <a:lvl7pPr lvl="6">
              <a:spcBef>
                <a:spcPts val="0"/>
              </a:spcBef>
              <a:buSzPct val="98765"/>
              <a:defRPr sz="2666"/>
            </a:lvl7pPr>
            <a:lvl8pPr lvl="7">
              <a:spcBef>
                <a:spcPts val="0"/>
              </a:spcBef>
              <a:buSzPct val="98765"/>
              <a:defRPr sz="2666"/>
            </a:lvl8pPr>
            <a:lvl9pPr lvl="8">
              <a:spcBef>
                <a:spcPts val="0"/>
              </a:spcBef>
              <a:buSzPct val="98765"/>
              <a:defRPr sz="2666"/>
            </a:lvl9pPr>
          </a:lstStyle>
          <a:p>
            <a:endParaRPr/>
          </a:p>
        </p:txBody>
      </p:sp>
      <p:sp>
        <p:nvSpPr>
          <p:cNvPr id="16" name="Shape 16"/>
          <p:cNvSpPr txBox="1">
            <a:spLocks noGrp="1"/>
          </p:cNvSpPr>
          <p:nvPr>
            <p:ph type="body" idx="2"/>
          </p:nvPr>
        </p:nvSpPr>
        <p:spPr>
          <a:xfrm>
            <a:off x="5384800" y="1828800"/>
            <a:ext cx="4470399" cy="5486399"/>
          </a:xfrm>
          <a:prstGeom prst="rect">
            <a:avLst/>
          </a:prstGeom>
          <a:noFill/>
          <a:ln>
            <a:noFill/>
          </a:ln>
        </p:spPr>
        <p:txBody>
          <a:bodyPr lIns="91425" tIns="91425" rIns="91425" bIns="91425" anchor="t" anchorCtr="0"/>
          <a:lstStyle>
            <a:lvl1pPr lvl="0">
              <a:spcBef>
                <a:spcPts val="0"/>
              </a:spcBef>
              <a:buSzPct val="98765"/>
              <a:defRPr sz="2666"/>
            </a:lvl1pPr>
            <a:lvl2pPr lvl="1">
              <a:spcBef>
                <a:spcPts val="0"/>
              </a:spcBef>
              <a:buSzPct val="98765"/>
              <a:defRPr sz="2666"/>
            </a:lvl2pPr>
            <a:lvl3pPr lvl="2">
              <a:spcBef>
                <a:spcPts val="0"/>
              </a:spcBef>
              <a:buSzPct val="98765"/>
              <a:defRPr sz="2666"/>
            </a:lvl3pPr>
            <a:lvl4pPr lvl="3">
              <a:spcBef>
                <a:spcPts val="0"/>
              </a:spcBef>
              <a:buSzPct val="98765"/>
              <a:defRPr sz="2666"/>
            </a:lvl4pPr>
            <a:lvl5pPr lvl="4">
              <a:spcBef>
                <a:spcPts val="0"/>
              </a:spcBef>
              <a:buSzPct val="98765"/>
              <a:defRPr sz="2666"/>
            </a:lvl5pPr>
            <a:lvl6pPr lvl="5">
              <a:spcBef>
                <a:spcPts val="0"/>
              </a:spcBef>
              <a:buSzPct val="98765"/>
              <a:defRPr sz="2666"/>
            </a:lvl6pPr>
            <a:lvl7pPr lvl="6">
              <a:spcBef>
                <a:spcPts val="0"/>
              </a:spcBef>
              <a:buSzPct val="98765"/>
              <a:defRPr sz="2666"/>
            </a:lvl7pPr>
            <a:lvl8pPr lvl="7">
              <a:spcBef>
                <a:spcPts val="0"/>
              </a:spcBef>
              <a:buSzPct val="98765"/>
              <a:defRPr sz="2666"/>
            </a:lvl8pPr>
            <a:lvl9pPr lvl="8">
              <a:spcBef>
                <a:spcPts val="0"/>
              </a:spcBef>
              <a:buSzPct val="98765"/>
              <a:defRPr sz="2666"/>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304800" y="6705600"/>
            <a:ext cx="9550400" cy="609599"/>
          </a:xfrm>
          <a:prstGeom prst="rect">
            <a:avLst/>
          </a:prstGeom>
          <a:noFill/>
          <a:ln>
            <a:noFill/>
          </a:ln>
        </p:spPr>
        <p:txBody>
          <a:bodyPr lIns="91425" tIns="91425" rIns="91425" bIns="91425" anchor="t" anchorCtr="0"/>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www.biologycorner.com/anatomy/nervous/nerve_cells_coloring.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hyperlink" Target="http://en.wikipedia.org/wiki/Strychnine_poisoni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drugs.1emallway.com/mind-works/serotonin.htm"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9.jp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266700" y="185225"/>
            <a:ext cx="9626699" cy="990599"/>
          </a:xfrm>
          <a:prstGeom prst="rect">
            <a:avLst/>
          </a:prstGeom>
        </p:spPr>
        <p:txBody>
          <a:bodyPr lIns="38100" tIns="38100" rIns="38100" bIns="38100" anchor="t" anchorCtr="0">
            <a:noAutofit/>
          </a:bodyPr>
          <a:lstStyle/>
          <a:p>
            <a:pPr lvl="0" rtl="0">
              <a:lnSpc>
                <a:spcPct val="100000"/>
              </a:lnSpc>
              <a:spcBef>
                <a:spcPts val="0"/>
              </a:spcBef>
              <a:buNone/>
            </a:pPr>
            <a:r>
              <a:rPr lang="en-US" sz="4266">
                <a:solidFill>
                  <a:srgbClr val="000000"/>
                </a:solidFill>
                <a:latin typeface="Arial"/>
                <a:ea typeface="Arial"/>
                <a:cs typeface="Arial"/>
                <a:sym typeface="Arial"/>
              </a:rPr>
              <a:t>The Nervous System : communication</a:t>
            </a:r>
          </a:p>
        </p:txBody>
      </p:sp>
      <p:sp>
        <p:nvSpPr>
          <p:cNvPr id="24" name="Shape 24"/>
          <p:cNvSpPr txBox="1">
            <a:spLocks noGrp="1"/>
          </p:cNvSpPr>
          <p:nvPr>
            <p:ph type="body" idx="1"/>
          </p:nvPr>
        </p:nvSpPr>
        <p:spPr>
          <a:xfrm>
            <a:off x="304800" y="1295400"/>
            <a:ext cx="5453100" cy="6049799"/>
          </a:xfrm>
          <a:prstGeom prst="rect">
            <a:avLst/>
          </a:prstGeom>
        </p:spPr>
        <p:txBody>
          <a:bodyPr lIns="38100" tIns="38100" rIns="38100" bIns="38100" anchor="t" anchorCtr="0">
            <a:noAutofit/>
          </a:bodyPr>
          <a:lstStyle/>
          <a:p>
            <a:pPr lvl="0" rtl="0">
              <a:lnSpc>
                <a:spcPct val="100000"/>
              </a:lnSpc>
              <a:spcBef>
                <a:spcPts val="0"/>
              </a:spcBef>
              <a:buNone/>
            </a:pPr>
            <a:r>
              <a:rPr lang="en-US" sz="2666">
                <a:solidFill>
                  <a:srgbClr val="000000"/>
                </a:solidFill>
                <a:latin typeface="Arial"/>
                <a:ea typeface="Arial"/>
                <a:cs typeface="Arial"/>
                <a:sym typeface="Arial"/>
              </a:rPr>
              <a:t>A.  Neurons = masses of nerve cells that transmit information</a:t>
            </a:r>
          </a:p>
          <a:p>
            <a:pPr lvl="0" rtl="0">
              <a:lnSpc>
                <a:spcPct val="100000"/>
              </a:lnSpc>
              <a:spcBef>
                <a:spcPts val="0"/>
              </a:spcBef>
              <a:buNone/>
            </a:pPr>
            <a:r>
              <a:rPr lang="en-US" sz="3000" b="1">
                <a:solidFill>
                  <a:srgbClr val="000000"/>
                </a:solidFill>
                <a:latin typeface="Arial"/>
                <a:ea typeface="Arial"/>
                <a:cs typeface="Arial"/>
                <a:sym typeface="Arial"/>
              </a:rPr>
              <a:t/>
            </a:r>
            <a:br>
              <a:rPr lang="en-US" sz="3000" b="1">
                <a:solidFill>
                  <a:srgbClr val="000000"/>
                </a:solidFill>
                <a:latin typeface="Arial"/>
                <a:ea typeface="Arial"/>
                <a:cs typeface="Arial"/>
                <a:sym typeface="Arial"/>
              </a:rPr>
            </a:br>
            <a:r>
              <a:rPr lang="en-US" sz="3000" b="0">
                <a:solidFill>
                  <a:srgbClr val="000000"/>
                </a:solidFill>
                <a:latin typeface="Arial"/>
                <a:ea typeface="Arial"/>
                <a:cs typeface="Arial"/>
                <a:sym typeface="Arial"/>
              </a:rPr>
              <a:t>1. </a:t>
            </a:r>
            <a:r>
              <a:rPr lang="en-US" sz="3000" b="0" u="sng">
                <a:solidFill>
                  <a:srgbClr val="000000"/>
                </a:solidFill>
                <a:latin typeface="Arial"/>
                <a:ea typeface="Arial"/>
                <a:cs typeface="Arial"/>
                <a:sym typeface="Arial"/>
              </a:rPr>
              <a:t>Cell Body</a:t>
            </a:r>
            <a:r>
              <a:rPr lang="en-US" sz="3000" b="0">
                <a:solidFill>
                  <a:srgbClr val="000000"/>
                </a:solidFill>
                <a:latin typeface="Arial"/>
                <a:ea typeface="Arial"/>
                <a:cs typeface="Arial"/>
                <a:sym typeface="Arial"/>
              </a:rPr>
              <a:t> - contains the nucleus and two extensions </a:t>
            </a:r>
            <a:r>
              <a:rPr lang="en-US" sz="3000" b="1">
                <a:solidFill>
                  <a:srgbClr val="000000"/>
                </a:solidFill>
                <a:latin typeface="Arial"/>
                <a:ea typeface="Arial"/>
                <a:cs typeface="Arial"/>
                <a:sym typeface="Arial"/>
              </a:rPr>
              <a:t/>
            </a:r>
            <a:br>
              <a:rPr lang="en-US" sz="3000" b="1">
                <a:solidFill>
                  <a:srgbClr val="000000"/>
                </a:solidFill>
                <a:latin typeface="Arial"/>
                <a:ea typeface="Arial"/>
                <a:cs typeface="Arial"/>
                <a:sym typeface="Arial"/>
              </a:rPr>
            </a:br>
            <a:r>
              <a:rPr lang="en-US" sz="3000" b="1">
                <a:solidFill>
                  <a:srgbClr val="000000"/>
                </a:solidFill>
                <a:latin typeface="Arial"/>
                <a:ea typeface="Arial"/>
                <a:cs typeface="Arial"/>
                <a:sym typeface="Arial"/>
              </a:rPr>
              <a:t/>
            </a:r>
            <a:br>
              <a:rPr lang="en-US" sz="3000" b="1">
                <a:solidFill>
                  <a:srgbClr val="000000"/>
                </a:solidFill>
                <a:latin typeface="Arial"/>
                <a:ea typeface="Arial"/>
                <a:cs typeface="Arial"/>
                <a:sym typeface="Arial"/>
              </a:rPr>
            </a:br>
            <a:r>
              <a:rPr lang="en-US" sz="3000" b="0">
                <a:solidFill>
                  <a:srgbClr val="000000"/>
                </a:solidFill>
                <a:latin typeface="Arial"/>
                <a:ea typeface="Arial"/>
                <a:cs typeface="Arial"/>
                <a:sym typeface="Arial"/>
              </a:rPr>
              <a:t>2. </a:t>
            </a:r>
            <a:r>
              <a:rPr lang="en-US" sz="3000" b="0" u="sng">
                <a:solidFill>
                  <a:srgbClr val="000000"/>
                </a:solidFill>
                <a:latin typeface="Arial"/>
                <a:ea typeface="Arial"/>
                <a:cs typeface="Arial"/>
                <a:sym typeface="Arial"/>
              </a:rPr>
              <a:t>Dendrites</a:t>
            </a:r>
            <a:r>
              <a:rPr lang="en-US" sz="3000" b="0">
                <a:solidFill>
                  <a:srgbClr val="000000"/>
                </a:solidFill>
                <a:latin typeface="Arial"/>
                <a:ea typeface="Arial"/>
                <a:cs typeface="Arial"/>
                <a:sym typeface="Arial"/>
              </a:rPr>
              <a:t> – shorter, more numerous, receive information </a:t>
            </a:r>
            <a:r>
              <a:rPr lang="en-US" sz="3000" b="1">
                <a:solidFill>
                  <a:srgbClr val="000000"/>
                </a:solidFill>
                <a:latin typeface="Arial"/>
                <a:ea typeface="Arial"/>
                <a:cs typeface="Arial"/>
                <a:sym typeface="Arial"/>
              </a:rPr>
              <a:t/>
            </a:r>
            <a:br>
              <a:rPr lang="en-US" sz="3000" b="1">
                <a:solidFill>
                  <a:srgbClr val="000000"/>
                </a:solidFill>
                <a:latin typeface="Arial"/>
                <a:ea typeface="Arial"/>
                <a:cs typeface="Arial"/>
                <a:sym typeface="Arial"/>
              </a:rPr>
            </a:br>
            <a:r>
              <a:rPr lang="en-US" sz="3000" b="1">
                <a:solidFill>
                  <a:srgbClr val="000000"/>
                </a:solidFill>
                <a:latin typeface="Arial"/>
                <a:ea typeface="Arial"/>
                <a:cs typeface="Arial"/>
                <a:sym typeface="Arial"/>
              </a:rPr>
              <a:t/>
            </a:r>
            <a:br>
              <a:rPr lang="en-US" sz="3000" b="1">
                <a:solidFill>
                  <a:srgbClr val="000000"/>
                </a:solidFill>
                <a:latin typeface="Arial"/>
                <a:ea typeface="Arial"/>
                <a:cs typeface="Arial"/>
                <a:sym typeface="Arial"/>
              </a:rPr>
            </a:br>
            <a:r>
              <a:rPr lang="en-US" sz="3000" b="0">
                <a:solidFill>
                  <a:srgbClr val="000000"/>
                </a:solidFill>
                <a:latin typeface="Arial"/>
                <a:ea typeface="Arial"/>
                <a:cs typeface="Arial"/>
                <a:sym typeface="Arial"/>
              </a:rPr>
              <a:t>3. </a:t>
            </a:r>
            <a:r>
              <a:rPr lang="en-US" sz="3000" b="0" u="sng">
                <a:solidFill>
                  <a:srgbClr val="000000"/>
                </a:solidFill>
                <a:latin typeface="Arial"/>
                <a:ea typeface="Arial"/>
                <a:cs typeface="Arial"/>
                <a:sym typeface="Arial"/>
              </a:rPr>
              <a:t>Axons</a:t>
            </a:r>
            <a:r>
              <a:rPr lang="en-US" sz="3000" b="0">
                <a:solidFill>
                  <a:srgbClr val="000000"/>
                </a:solidFill>
                <a:latin typeface="Arial"/>
                <a:ea typeface="Arial"/>
                <a:cs typeface="Arial"/>
                <a:sym typeface="Arial"/>
              </a:rPr>
              <a:t> – single, long “fiber” which conducts impulse away from the cell body, sends information</a:t>
            </a:r>
          </a:p>
        </p:txBody>
      </p:sp>
      <p:pic>
        <p:nvPicPr>
          <p:cNvPr id="25" name="Shape 25"/>
          <p:cNvPicPr preferRelativeResize="0"/>
          <p:nvPr/>
        </p:nvPicPr>
        <p:blipFill>
          <a:blip r:embed="rId3">
            <a:alphaModFix/>
          </a:blip>
          <a:stretch>
            <a:fillRect/>
          </a:stretch>
        </p:blipFill>
        <p:spPr>
          <a:xfrm>
            <a:off x="5063850" y="1073275"/>
            <a:ext cx="5003800" cy="39370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294025" y="295050"/>
            <a:ext cx="2177949" cy="345849"/>
          </a:xfrm>
          <a:prstGeom prst="rect">
            <a:avLst/>
          </a:prstGeom>
        </p:spPr>
        <p:txBody>
          <a:bodyPr lIns="38100" tIns="38100" rIns="38100" bIns="38100" anchor="t" anchorCtr="0">
            <a:noAutofit/>
          </a:bodyPr>
          <a:lstStyle/>
          <a:p>
            <a:pPr lvl="0" rtl="0">
              <a:lnSpc>
                <a:spcPct val="100000"/>
              </a:lnSpc>
              <a:spcBef>
                <a:spcPts val="0"/>
              </a:spcBef>
              <a:buNone/>
            </a:pPr>
            <a:r>
              <a:rPr lang="en-US" sz="1333">
                <a:solidFill>
                  <a:srgbClr val="000000"/>
                </a:solidFill>
                <a:latin typeface="Arial"/>
                <a:ea typeface="Arial"/>
                <a:cs typeface="Arial"/>
                <a:sym typeface="Arial"/>
              </a:rPr>
              <a:t>Neuroglial Cells  (p 208)</a:t>
            </a:r>
          </a:p>
        </p:txBody>
      </p:sp>
      <p:sp>
        <p:nvSpPr>
          <p:cNvPr id="96" name="Shape 96"/>
          <p:cNvSpPr txBox="1">
            <a:spLocks noGrp="1"/>
          </p:cNvSpPr>
          <p:nvPr>
            <p:ph type="body" idx="1"/>
          </p:nvPr>
        </p:nvSpPr>
        <p:spPr>
          <a:xfrm>
            <a:off x="305150" y="1013825"/>
            <a:ext cx="4337649" cy="1619875"/>
          </a:xfrm>
          <a:prstGeom prst="rect">
            <a:avLst/>
          </a:prstGeom>
        </p:spPr>
        <p:txBody>
          <a:bodyPr lIns="38100" tIns="38100" rIns="38100" bIns="38100" anchor="t" anchorCtr="0">
            <a:noAutofit/>
          </a:bodyPr>
          <a:lstStyle/>
          <a:p>
            <a:pPr lvl="0" rtl="0">
              <a:lnSpc>
                <a:spcPct val="100000"/>
              </a:lnSpc>
              <a:spcBef>
                <a:spcPts val="0"/>
              </a:spcBef>
              <a:buNone/>
            </a:pPr>
            <a:r>
              <a:rPr lang="en-US" sz="3466">
                <a:solidFill>
                  <a:srgbClr val="000000"/>
                </a:solidFill>
                <a:latin typeface="Arial"/>
                <a:ea typeface="Arial"/>
                <a:cs typeface="Arial"/>
                <a:sym typeface="Arial"/>
              </a:rPr>
              <a:t>3. Astrocytes:  connect blood vessels to neurons</a:t>
            </a:r>
          </a:p>
          <a:p>
            <a:pPr lvl="0" rtl="0">
              <a:lnSpc>
                <a:spcPct val="100000"/>
              </a:lnSpc>
              <a:spcBef>
                <a:spcPts val="0"/>
              </a:spcBef>
              <a:buNone/>
            </a:pPr>
            <a:endParaRPr sz="2666">
              <a:solidFill>
                <a:srgbClr val="000000"/>
              </a:solidFill>
              <a:latin typeface="Arial"/>
              <a:ea typeface="Arial"/>
              <a:cs typeface="Arial"/>
              <a:sym typeface="Arial"/>
            </a:endParaRPr>
          </a:p>
        </p:txBody>
      </p:sp>
      <p:pic>
        <p:nvPicPr>
          <p:cNvPr id="97" name="Shape 97"/>
          <p:cNvPicPr preferRelativeResize="0"/>
          <p:nvPr/>
        </p:nvPicPr>
        <p:blipFill>
          <a:blip r:embed="rId3">
            <a:alphaModFix/>
          </a:blip>
          <a:stretch>
            <a:fillRect/>
          </a:stretch>
        </p:blipFill>
        <p:spPr>
          <a:xfrm>
            <a:off x="812800" y="3149575"/>
            <a:ext cx="8890000" cy="4318000"/>
          </a:xfrm>
          <a:prstGeom prst="rect">
            <a:avLst/>
          </a:prstGeom>
          <a:noFill/>
          <a:ln>
            <a:noFill/>
          </a:ln>
        </p:spPr>
      </p:pic>
      <p:sp>
        <p:nvSpPr>
          <p:cNvPr id="98" name="Shape 98"/>
          <p:cNvSpPr txBox="1"/>
          <p:nvPr/>
        </p:nvSpPr>
        <p:spPr>
          <a:xfrm>
            <a:off x="8534400" y="5181600"/>
            <a:ext cx="1149250" cy="832999"/>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1466" i="1">
                <a:solidFill>
                  <a:srgbClr val="000000"/>
                </a:solidFill>
                <a:latin typeface="Arial"/>
                <a:ea typeface="Arial"/>
                <a:cs typeface="Arial"/>
                <a:sym typeface="Arial"/>
              </a:rPr>
              <a:t>I connect to blood vessels</a:t>
            </a:r>
          </a:p>
        </p:txBody>
      </p:sp>
      <p:pic>
        <p:nvPicPr>
          <p:cNvPr id="99" name="Shape 99"/>
          <p:cNvPicPr preferRelativeResize="0"/>
          <p:nvPr/>
        </p:nvPicPr>
        <p:blipFill>
          <a:blip r:embed="rId4">
            <a:alphaModFix/>
          </a:blip>
          <a:stretch>
            <a:fillRect/>
          </a:stretch>
        </p:blipFill>
        <p:spPr>
          <a:xfrm>
            <a:off x="4979100" y="102575"/>
            <a:ext cx="4917549" cy="275664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a:spLocks noGrp="1"/>
          </p:cNvSpPr>
          <p:nvPr>
            <p:ph type="body" idx="1"/>
          </p:nvPr>
        </p:nvSpPr>
        <p:spPr>
          <a:xfrm>
            <a:off x="282850" y="422375"/>
            <a:ext cx="9594300" cy="622499"/>
          </a:xfrm>
          <a:prstGeom prst="rect">
            <a:avLst/>
          </a:prstGeom>
        </p:spPr>
        <p:txBody>
          <a:bodyPr lIns="38100" tIns="38100" rIns="38100" bIns="38100" anchor="t" anchorCtr="0">
            <a:noAutofit/>
          </a:bodyPr>
          <a:lstStyle/>
          <a:p>
            <a:pPr lvl="0" rtl="0">
              <a:lnSpc>
                <a:spcPct val="100000"/>
              </a:lnSpc>
              <a:spcBef>
                <a:spcPts val="0"/>
              </a:spcBef>
              <a:buNone/>
            </a:pPr>
            <a:r>
              <a:rPr lang="en-US" sz="3466">
                <a:solidFill>
                  <a:srgbClr val="000000"/>
                </a:solidFill>
                <a:latin typeface="Arial"/>
                <a:ea typeface="Arial"/>
                <a:cs typeface="Arial"/>
                <a:sym typeface="Arial"/>
              </a:rPr>
              <a:t>4.  Ependymal Cells:  forms a membrane</a:t>
            </a:r>
          </a:p>
        </p:txBody>
      </p:sp>
      <p:pic>
        <p:nvPicPr>
          <p:cNvPr id="106" name="Shape 106"/>
          <p:cNvPicPr preferRelativeResize="0"/>
          <p:nvPr/>
        </p:nvPicPr>
        <p:blipFill>
          <a:blip r:embed="rId3">
            <a:alphaModFix/>
          </a:blip>
          <a:stretch>
            <a:fillRect/>
          </a:stretch>
        </p:blipFill>
        <p:spPr>
          <a:xfrm>
            <a:off x="331437" y="1114475"/>
            <a:ext cx="9497124" cy="6199650"/>
          </a:xfrm>
          <a:prstGeom prst="rect">
            <a:avLst/>
          </a:prstGeom>
          <a:noFill/>
          <a:ln>
            <a:noFill/>
          </a:ln>
        </p:spPr>
      </p:pic>
      <p:sp>
        <p:nvSpPr>
          <p:cNvPr id="2" name="Title 1"/>
          <p:cNvSpPr>
            <a:spLocks noGrp="1"/>
          </p:cNvSpPr>
          <p:nvPr>
            <p:ph type="title"/>
          </p:nvPr>
        </p:nvSpPr>
        <p:spPr/>
        <p:txBody>
          <a:bodyPr/>
          <a:lstStyle/>
          <a:p>
            <a:endParaRPr lang="en-US" dirty="0"/>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p:nvPr/>
        </p:nvSpPr>
        <p:spPr>
          <a:xfrm>
            <a:off x="101600" y="101600"/>
            <a:ext cx="7490700" cy="1058999"/>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3466">
                <a:solidFill>
                  <a:srgbClr val="000000"/>
                </a:solidFill>
                <a:latin typeface="Arial"/>
                <a:ea typeface="Arial"/>
                <a:cs typeface="Arial"/>
                <a:sym typeface="Arial"/>
              </a:rPr>
              <a:t>5. Schwann cells:  form the insulating </a:t>
            </a:r>
            <a:r>
              <a:rPr lang="en-US" sz="3466" u="sng">
                <a:solidFill>
                  <a:srgbClr val="000000"/>
                </a:solidFill>
                <a:latin typeface="Arial"/>
                <a:ea typeface="Arial"/>
                <a:cs typeface="Arial"/>
                <a:sym typeface="Arial"/>
              </a:rPr>
              <a:t>myelin sheath</a:t>
            </a:r>
            <a:r>
              <a:rPr lang="en-US" sz="3466">
                <a:solidFill>
                  <a:srgbClr val="000000"/>
                </a:solidFill>
                <a:latin typeface="Arial"/>
                <a:ea typeface="Arial"/>
                <a:cs typeface="Arial"/>
                <a:sym typeface="Arial"/>
              </a:rPr>
              <a:t> around the neurons </a:t>
            </a:r>
          </a:p>
          <a:p>
            <a:pPr lvl="0" rtl="0">
              <a:lnSpc>
                <a:spcPct val="100000"/>
              </a:lnSpc>
              <a:spcBef>
                <a:spcPts val="0"/>
              </a:spcBef>
              <a:buNone/>
            </a:pPr>
            <a:r>
              <a:rPr lang="en-US" sz="3466">
                <a:solidFill>
                  <a:srgbClr val="000000"/>
                </a:solidFill>
                <a:latin typeface="Arial"/>
                <a:ea typeface="Arial"/>
                <a:cs typeface="Arial"/>
                <a:sym typeface="Arial"/>
              </a:rPr>
              <a:t> </a:t>
            </a:r>
          </a:p>
          <a:p>
            <a:pPr lvl="0" rtl="0">
              <a:lnSpc>
                <a:spcPct val="100000"/>
              </a:lnSpc>
              <a:spcBef>
                <a:spcPts val="0"/>
              </a:spcBef>
              <a:buNone/>
            </a:pPr>
            <a:r>
              <a:rPr lang="en-US" sz="2666">
                <a:solidFill>
                  <a:srgbClr val="000000"/>
                </a:solidFill>
                <a:latin typeface="Arial"/>
                <a:ea typeface="Arial"/>
                <a:cs typeface="Arial"/>
                <a:sym typeface="Arial"/>
              </a:rPr>
              <a:t>        </a:t>
            </a:r>
          </a:p>
        </p:txBody>
      </p:sp>
      <p:pic>
        <p:nvPicPr>
          <p:cNvPr id="112" name="Shape 112"/>
          <p:cNvPicPr preferRelativeResize="0"/>
          <p:nvPr/>
        </p:nvPicPr>
        <p:blipFill rotWithShape="1">
          <a:blip r:embed="rId3">
            <a:alphaModFix/>
          </a:blip>
          <a:srcRect l="56261" t="10626"/>
          <a:stretch/>
        </p:blipFill>
        <p:spPr>
          <a:xfrm>
            <a:off x="1181712" y="1671687"/>
            <a:ext cx="3909649" cy="5663274"/>
          </a:xfrm>
          <a:prstGeom prst="rect">
            <a:avLst/>
          </a:prstGeom>
          <a:noFill/>
          <a:ln>
            <a:noFill/>
          </a:ln>
        </p:spPr>
      </p:pic>
      <p:pic>
        <p:nvPicPr>
          <p:cNvPr id="113" name="Shape 113"/>
          <p:cNvPicPr preferRelativeResize="0"/>
          <p:nvPr/>
        </p:nvPicPr>
        <p:blipFill>
          <a:blip r:embed="rId4">
            <a:alphaModFix/>
          </a:blip>
          <a:stretch>
            <a:fillRect/>
          </a:stretch>
        </p:blipFill>
        <p:spPr>
          <a:xfrm>
            <a:off x="5564975" y="1330925"/>
            <a:ext cx="3522324" cy="6233346"/>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p:nvPr/>
        </p:nvSpPr>
        <p:spPr>
          <a:xfrm>
            <a:off x="350775" y="336975"/>
            <a:ext cx="9410699" cy="2499599"/>
          </a:xfrm>
          <a:prstGeom prst="rect">
            <a:avLst/>
          </a:prstGeom>
          <a:noFill/>
          <a:ln>
            <a:noFill/>
          </a:ln>
        </p:spPr>
        <p:txBody>
          <a:bodyPr lIns="91425" tIns="91425" rIns="91425" bIns="91425" anchor="t" anchorCtr="0">
            <a:noAutofit/>
          </a:bodyPr>
          <a:lstStyle/>
          <a:p>
            <a:pPr lvl="0" rtl="0">
              <a:spcBef>
                <a:spcPts val="0"/>
              </a:spcBef>
              <a:buNone/>
            </a:pPr>
            <a:r>
              <a:rPr lang="en-US" sz="3600"/>
              <a:t>MYELIN SHEATHS</a:t>
            </a:r>
          </a:p>
          <a:p>
            <a:pPr lvl="0" rtl="0">
              <a:spcBef>
                <a:spcPts val="0"/>
              </a:spcBef>
              <a:buNone/>
            </a:pPr>
            <a:endParaRPr sz="1100"/>
          </a:p>
          <a:p>
            <a:pPr lvl="0" rtl="0">
              <a:spcBef>
                <a:spcPts val="0"/>
              </a:spcBef>
              <a:buNone/>
            </a:pPr>
            <a:r>
              <a:rPr lang="en-US" sz="3600"/>
              <a:t> - these serve as insulation around the axon</a:t>
            </a:r>
          </a:p>
          <a:p>
            <a:pPr lvl="0" rtl="0">
              <a:spcBef>
                <a:spcPts val="0"/>
              </a:spcBef>
              <a:buNone/>
            </a:pPr>
            <a:endParaRPr sz="3600"/>
          </a:p>
          <a:p>
            <a:pPr lvl="0">
              <a:spcBef>
                <a:spcPts val="0"/>
              </a:spcBef>
              <a:buNone/>
            </a:pPr>
            <a:endParaRPr sz="2400"/>
          </a:p>
        </p:txBody>
      </p:sp>
      <p:pic>
        <p:nvPicPr>
          <p:cNvPr id="119" name="Shape 119"/>
          <p:cNvPicPr preferRelativeResize="0"/>
          <p:nvPr/>
        </p:nvPicPr>
        <p:blipFill>
          <a:blip r:embed="rId3">
            <a:alphaModFix/>
          </a:blip>
          <a:stretch>
            <a:fillRect/>
          </a:stretch>
        </p:blipFill>
        <p:spPr>
          <a:xfrm>
            <a:off x="5232725" y="2248862"/>
            <a:ext cx="4725300" cy="4209974"/>
          </a:xfrm>
          <a:prstGeom prst="rect">
            <a:avLst/>
          </a:prstGeom>
          <a:noFill/>
          <a:ln>
            <a:noFill/>
          </a:ln>
        </p:spPr>
      </p:pic>
      <p:sp>
        <p:nvSpPr>
          <p:cNvPr id="120" name="Shape 120"/>
          <p:cNvSpPr txBox="1"/>
          <p:nvPr/>
        </p:nvSpPr>
        <p:spPr>
          <a:xfrm>
            <a:off x="420425" y="2593750"/>
            <a:ext cx="4812299" cy="3520200"/>
          </a:xfrm>
          <a:prstGeom prst="rect">
            <a:avLst/>
          </a:prstGeom>
          <a:noFill/>
          <a:ln>
            <a:noFill/>
          </a:ln>
        </p:spPr>
        <p:txBody>
          <a:bodyPr lIns="91425" tIns="91425" rIns="91425" bIns="91425" anchor="t" anchorCtr="0">
            <a:noAutofit/>
          </a:bodyPr>
          <a:lstStyle/>
          <a:p>
            <a:pPr lvl="0" rtl="0">
              <a:spcBef>
                <a:spcPts val="0"/>
              </a:spcBef>
              <a:buClr>
                <a:schemeClr val="dk1"/>
              </a:buClr>
              <a:buSzPct val="39285"/>
              <a:buFont typeface="Arial"/>
              <a:buNone/>
            </a:pPr>
            <a:r>
              <a:rPr lang="en-US" sz="2800" i="1">
                <a:solidFill>
                  <a:schemeClr val="dk1"/>
                </a:solidFill>
                <a:highlight>
                  <a:srgbClr val="FFFFFF"/>
                </a:highlight>
              </a:rPr>
              <a:t>Schwann cells supply the myelin for peripheral neurons. </a:t>
            </a:r>
          </a:p>
          <a:p>
            <a:pPr lvl="0" rtl="0">
              <a:spcBef>
                <a:spcPts val="0"/>
              </a:spcBef>
              <a:buNone/>
            </a:pPr>
            <a:endParaRPr sz="2800" i="1">
              <a:solidFill>
                <a:schemeClr val="dk1"/>
              </a:solidFill>
              <a:highlight>
                <a:srgbClr val="FFFFFF"/>
              </a:highlight>
            </a:endParaRPr>
          </a:p>
          <a:p>
            <a:pPr lvl="0" rtl="0">
              <a:spcBef>
                <a:spcPts val="0"/>
              </a:spcBef>
              <a:buClr>
                <a:schemeClr val="dk1"/>
              </a:buClr>
              <a:buSzPct val="39285"/>
              <a:buFont typeface="Arial"/>
              <a:buNone/>
            </a:pPr>
            <a:r>
              <a:rPr lang="en-US" sz="2800" i="1">
                <a:solidFill>
                  <a:schemeClr val="dk1"/>
                </a:solidFill>
                <a:highlight>
                  <a:srgbClr val="FFFFFF"/>
                </a:highlight>
              </a:rPr>
              <a:t>Oligodendrocytes myelinate the axons of the central nervous system</a:t>
            </a:r>
            <a:r>
              <a:rPr lang="en-US" sz="2800">
                <a:solidFill>
                  <a:schemeClr val="dk1"/>
                </a:solidFill>
                <a:highlight>
                  <a:srgbClr val="FFFFFF"/>
                </a:highlight>
              </a:rPr>
              <a:t>.</a:t>
            </a:r>
          </a:p>
        </p:txBody>
      </p:sp>
      <p:sp>
        <p:nvSpPr>
          <p:cNvPr id="121" name="Shape 121"/>
          <p:cNvSpPr txBox="1"/>
          <p:nvPr/>
        </p:nvSpPr>
        <p:spPr>
          <a:xfrm>
            <a:off x="2235200" y="6908775"/>
            <a:ext cx="6433199" cy="498599"/>
          </a:xfrm>
          <a:prstGeom prst="rect">
            <a:avLst/>
          </a:prstGeom>
          <a:solidFill>
            <a:srgbClr val="FFFF00"/>
          </a:solidFill>
          <a:ln>
            <a:noFill/>
          </a:ln>
        </p:spPr>
        <p:txBody>
          <a:bodyPr lIns="38100" tIns="38100" rIns="38100" bIns="38100" anchor="t" anchorCtr="0">
            <a:noAutofit/>
          </a:bodyPr>
          <a:lstStyle/>
          <a:p>
            <a:pPr lvl="0" algn="ctr" rtl="0">
              <a:lnSpc>
                <a:spcPct val="100000"/>
              </a:lnSpc>
              <a:spcBef>
                <a:spcPts val="0"/>
              </a:spcBef>
              <a:buNone/>
            </a:pPr>
            <a:r>
              <a:rPr lang="en-US" sz="2666" u="sng">
                <a:solidFill>
                  <a:srgbClr val="0000FF"/>
                </a:solidFill>
                <a:latin typeface="Arial"/>
                <a:ea typeface="Arial"/>
                <a:cs typeface="Arial"/>
                <a:sym typeface="Arial"/>
                <a:hlinkClick r:id="rId4"/>
              </a:rPr>
              <a:t>Practice with neuroglia coloring!</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a:blip r:embed="rId3">
            <a:alphaModFix/>
          </a:blip>
          <a:stretch>
            <a:fillRect/>
          </a:stretch>
        </p:blipFill>
        <p:spPr>
          <a:xfrm>
            <a:off x="0" y="253975"/>
            <a:ext cx="10160000" cy="582074"/>
          </a:xfrm>
          <a:prstGeom prst="rect">
            <a:avLst/>
          </a:prstGeom>
          <a:noFill/>
          <a:ln>
            <a:noFill/>
          </a:ln>
        </p:spPr>
      </p:pic>
      <p:sp>
        <p:nvSpPr>
          <p:cNvPr id="127" name="Shape 127"/>
          <p:cNvSpPr txBox="1">
            <a:spLocks noGrp="1"/>
          </p:cNvSpPr>
          <p:nvPr>
            <p:ph type="title"/>
          </p:nvPr>
        </p:nvSpPr>
        <p:spPr>
          <a:xfrm>
            <a:off x="102300" y="305150"/>
            <a:ext cx="10031574" cy="550674"/>
          </a:xfrm>
          <a:prstGeom prst="rect">
            <a:avLst/>
          </a:prstGeom>
          <a:noFill/>
          <a:ln>
            <a:noFill/>
          </a:ln>
        </p:spPr>
        <p:txBody>
          <a:bodyPr lIns="38100" tIns="38100" rIns="38100" bIns="38100" anchor="t" anchorCtr="0">
            <a:noAutofit/>
          </a:bodyPr>
          <a:lstStyle/>
          <a:p>
            <a:pPr marL="0" marR="0" lvl="0" indent="0" algn="l" rtl="0">
              <a:lnSpc>
                <a:spcPct val="120089"/>
              </a:lnSpc>
              <a:spcBef>
                <a:spcPts val="0"/>
              </a:spcBef>
              <a:spcAft>
                <a:spcPts val="0"/>
              </a:spcAft>
              <a:buNone/>
            </a:pPr>
            <a:r>
              <a:rPr lang="en-US" sz="3111">
                <a:solidFill>
                  <a:srgbClr val="CCFF66"/>
                </a:solidFill>
                <a:latin typeface="Times New Roman"/>
                <a:ea typeface="Times New Roman"/>
                <a:cs typeface="Times New Roman"/>
                <a:sym typeface="Times New Roman"/>
              </a:rPr>
              <a:t>Supporting Cells - NEUROGLIA</a:t>
            </a:r>
          </a:p>
        </p:txBody>
      </p:sp>
      <p:pic>
        <p:nvPicPr>
          <p:cNvPr id="128" name="Shape 128"/>
          <p:cNvPicPr preferRelativeResize="0"/>
          <p:nvPr/>
        </p:nvPicPr>
        <p:blipFill>
          <a:blip r:embed="rId4">
            <a:alphaModFix/>
          </a:blip>
          <a:stretch>
            <a:fillRect/>
          </a:stretch>
        </p:blipFill>
        <p:spPr>
          <a:xfrm>
            <a:off x="1947325" y="1185325"/>
            <a:ext cx="5842000" cy="60854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Shape 133"/>
          <p:cNvPicPr preferRelativeResize="0"/>
          <p:nvPr/>
        </p:nvPicPr>
        <p:blipFill>
          <a:blip r:embed="rId3">
            <a:alphaModFix/>
          </a:blip>
          <a:stretch>
            <a:fillRect/>
          </a:stretch>
        </p:blipFill>
        <p:spPr>
          <a:xfrm>
            <a:off x="0" y="253975"/>
            <a:ext cx="10160000" cy="582074"/>
          </a:xfrm>
          <a:prstGeom prst="rect">
            <a:avLst/>
          </a:prstGeom>
          <a:noFill/>
          <a:ln>
            <a:noFill/>
          </a:ln>
        </p:spPr>
      </p:pic>
      <p:sp>
        <p:nvSpPr>
          <p:cNvPr id="134" name="Shape 134"/>
          <p:cNvSpPr txBox="1">
            <a:spLocks noGrp="1"/>
          </p:cNvSpPr>
          <p:nvPr>
            <p:ph type="title"/>
          </p:nvPr>
        </p:nvSpPr>
        <p:spPr>
          <a:xfrm>
            <a:off x="102300" y="305150"/>
            <a:ext cx="10031574" cy="550674"/>
          </a:xfrm>
          <a:prstGeom prst="rect">
            <a:avLst/>
          </a:prstGeom>
          <a:noFill/>
          <a:ln>
            <a:noFill/>
          </a:ln>
        </p:spPr>
        <p:txBody>
          <a:bodyPr lIns="38100" tIns="38100" rIns="38100" bIns="38100" anchor="t" anchorCtr="0">
            <a:noAutofit/>
          </a:bodyPr>
          <a:lstStyle/>
          <a:p>
            <a:pPr marL="0" marR="0" lvl="0" indent="0" algn="l" rtl="0">
              <a:lnSpc>
                <a:spcPct val="120089"/>
              </a:lnSpc>
              <a:spcBef>
                <a:spcPts val="0"/>
              </a:spcBef>
              <a:spcAft>
                <a:spcPts val="0"/>
              </a:spcAft>
              <a:buNone/>
            </a:pPr>
            <a:r>
              <a:rPr lang="en-US" sz="3111">
                <a:solidFill>
                  <a:srgbClr val="CCFF66"/>
                </a:solidFill>
                <a:latin typeface="Times New Roman"/>
                <a:ea typeface="Times New Roman"/>
                <a:cs typeface="Times New Roman"/>
                <a:sym typeface="Times New Roman"/>
              </a:rPr>
              <a:t>Supporting Cells- NEUROGLIA</a:t>
            </a:r>
          </a:p>
        </p:txBody>
      </p:sp>
      <p:pic>
        <p:nvPicPr>
          <p:cNvPr id="135" name="Shape 135"/>
          <p:cNvPicPr preferRelativeResize="0"/>
          <p:nvPr/>
        </p:nvPicPr>
        <p:blipFill>
          <a:blip r:embed="rId4">
            <a:alphaModFix/>
          </a:blip>
          <a:stretch>
            <a:fillRect/>
          </a:stretch>
        </p:blipFill>
        <p:spPr>
          <a:xfrm>
            <a:off x="5164650" y="3227900"/>
            <a:ext cx="846650" cy="433900"/>
          </a:xfrm>
          <a:prstGeom prst="rect">
            <a:avLst/>
          </a:prstGeom>
          <a:noFill/>
          <a:ln>
            <a:noFill/>
          </a:ln>
        </p:spPr>
      </p:pic>
      <p:pic>
        <p:nvPicPr>
          <p:cNvPr id="136" name="Shape 136"/>
          <p:cNvPicPr preferRelativeResize="0"/>
          <p:nvPr/>
        </p:nvPicPr>
        <p:blipFill>
          <a:blip r:embed="rId5">
            <a:alphaModFix/>
          </a:blip>
          <a:stretch>
            <a:fillRect/>
          </a:stretch>
        </p:blipFill>
        <p:spPr>
          <a:xfrm>
            <a:off x="5037650" y="3704150"/>
            <a:ext cx="169325" cy="497400"/>
          </a:xfrm>
          <a:prstGeom prst="rect">
            <a:avLst/>
          </a:prstGeom>
          <a:noFill/>
          <a:ln>
            <a:noFill/>
          </a:ln>
        </p:spPr>
      </p:pic>
      <p:pic>
        <p:nvPicPr>
          <p:cNvPr id="137" name="Shape 137"/>
          <p:cNvPicPr preferRelativeResize="0"/>
          <p:nvPr/>
        </p:nvPicPr>
        <p:blipFill>
          <a:blip r:embed="rId6">
            <a:alphaModFix/>
          </a:blip>
          <a:stretch>
            <a:fillRect/>
          </a:stretch>
        </p:blipFill>
        <p:spPr>
          <a:xfrm>
            <a:off x="1016000" y="1100650"/>
            <a:ext cx="7958650" cy="59690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p:nvPr/>
        </p:nvSpPr>
        <p:spPr>
          <a:xfrm>
            <a:off x="0" y="230100"/>
            <a:ext cx="10044299" cy="2757299"/>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3600" b="1" dirty="0" smtClean="0"/>
              <a:t>Neurons</a:t>
            </a:r>
            <a:endParaRPr lang="en-US" sz="3600" b="1" dirty="0"/>
          </a:p>
          <a:p>
            <a:pPr lvl="0" rtl="0">
              <a:lnSpc>
                <a:spcPct val="100000"/>
              </a:lnSpc>
              <a:spcBef>
                <a:spcPts val="0"/>
              </a:spcBef>
              <a:buNone/>
            </a:pPr>
            <a:endParaRPr sz="3066" dirty="0"/>
          </a:p>
          <a:p>
            <a:pPr lvl="0" rtl="0">
              <a:lnSpc>
                <a:spcPct val="100000"/>
              </a:lnSpc>
              <a:spcBef>
                <a:spcPts val="0"/>
              </a:spcBef>
              <a:buNone/>
            </a:pPr>
            <a:r>
              <a:rPr lang="en-US" sz="3066" dirty="0">
                <a:solidFill>
                  <a:srgbClr val="000000"/>
                </a:solidFill>
                <a:latin typeface="Arial"/>
                <a:ea typeface="Arial"/>
                <a:cs typeface="Arial"/>
                <a:sym typeface="Arial"/>
              </a:rPr>
              <a:t>Axon - long section, transmits impulses</a:t>
            </a:r>
          </a:p>
          <a:p>
            <a:pPr lvl="0" rtl="0">
              <a:lnSpc>
                <a:spcPct val="100000"/>
              </a:lnSpc>
              <a:spcBef>
                <a:spcPts val="0"/>
              </a:spcBef>
              <a:buNone/>
            </a:pPr>
            <a:endParaRPr sz="800" dirty="0">
              <a:solidFill>
                <a:srgbClr val="000000"/>
              </a:solidFill>
              <a:latin typeface="Arial"/>
              <a:ea typeface="Arial"/>
              <a:cs typeface="Arial"/>
              <a:sym typeface="Arial"/>
            </a:endParaRPr>
          </a:p>
          <a:p>
            <a:pPr lvl="0" rtl="0">
              <a:lnSpc>
                <a:spcPct val="100000"/>
              </a:lnSpc>
              <a:spcBef>
                <a:spcPts val="0"/>
              </a:spcBef>
              <a:buNone/>
            </a:pPr>
            <a:r>
              <a:rPr lang="en-US" sz="3066" dirty="0">
                <a:solidFill>
                  <a:srgbClr val="000000"/>
                </a:solidFill>
                <a:latin typeface="Arial"/>
                <a:ea typeface="Arial"/>
                <a:cs typeface="Arial"/>
                <a:sym typeface="Arial"/>
              </a:rPr>
              <a:t>Dendrite - exten</a:t>
            </a:r>
            <a:r>
              <a:rPr lang="en-US" sz="3066" dirty="0"/>
              <a:t>d</a:t>
            </a:r>
            <a:r>
              <a:rPr lang="en-US" sz="3066" dirty="0">
                <a:solidFill>
                  <a:srgbClr val="000000"/>
                </a:solidFill>
                <a:latin typeface="Arial"/>
                <a:ea typeface="Arial"/>
                <a:cs typeface="Arial"/>
                <a:sym typeface="Arial"/>
              </a:rPr>
              <a:t> from the cell body; receive information</a:t>
            </a:r>
          </a:p>
          <a:p>
            <a:pPr lvl="0" rtl="0">
              <a:lnSpc>
                <a:spcPct val="100000"/>
              </a:lnSpc>
              <a:spcBef>
                <a:spcPts val="0"/>
              </a:spcBef>
              <a:buNone/>
            </a:pPr>
            <a:endParaRPr sz="800" dirty="0">
              <a:solidFill>
                <a:srgbClr val="000000"/>
              </a:solidFill>
              <a:latin typeface="Arial"/>
              <a:ea typeface="Arial"/>
              <a:cs typeface="Arial"/>
              <a:sym typeface="Arial"/>
            </a:endParaRPr>
          </a:p>
          <a:p>
            <a:pPr lvl="0" rtl="0">
              <a:lnSpc>
                <a:spcPct val="100000"/>
              </a:lnSpc>
              <a:spcBef>
                <a:spcPts val="0"/>
              </a:spcBef>
              <a:buNone/>
            </a:pPr>
            <a:r>
              <a:rPr lang="en-US" sz="3066" dirty="0" err="1">
                <a:solidFill>
                  <a:srgbClr val="000000"/>
                </a:solidFill>
                <a:latin typeface="Arial"/>
                <a:ea typeface="Arial"/>
                <a:cs typeface="Arial"/>
                <a:sym typeface="Arial"/>
              </a:rPr>
              <a:t>Neurofibrils</a:t>
            </a:r>
            <a:r>
              <a:rPr lang="en-US" sz="3066" dirty="0">
                <a:solidFill>
                  <a:srgbClr val="000000"/>
                </a:solidFill>
                <a:latin typeface="Arial"/>
                <a:ea typeface="Arial"/>
                <a:cs typeface="Arial"/>
                <a:sym typeface="Arial"/>
              </a:rPr>
              <a:t> - fibers within the axon</a:t>
            </a:r>
          </a:p>
        </p:txBody>
      </p:sp>
      <p:pic>
        <p:nvPicPr>
          <p:cNvPr id="143" name="Shape 143"/>
          <p:cNvPicPr preferRelativeResize="0"/>
          <p:nvPr/>
        </p:nvPicPr>
        <p:blipFill>
          <a:blip r:embed="rId3">
            <a:alphaModFix/>
          </a:blip>
          <a:stretch>
            <a:fillRect/>
          </a:stretch>
        </p:blipFill>
        <p:spPr>
          <a:xfrm>
            <a:off x="1421412" y="3175025"/>
            <a:ext cx="7201475" cy="437339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408975" y="93400"/>
            <a:ext cx="9549000" cy="1912499"/>
          </a:xfrm>
          <a:prstGeom prst="rect">
            <a:avLst/>
          </a:prstGeom>
          <a:noFill/>
          <a:ln>
            <a:noFill/>
          </a:ln>
        </p:spPr>
        <p:txBody>
          <a:bodyPr lIns="38100" tIns="38100" rIns="38100" bIns="38100" anchor="t" anchorCtr="0">
            <a:noAutofit/>
          </a:bodyPr>
          <a:lstStyle/>
          <a:p>
            <a:pPr marR="0" lvl="0" algn="l" rtl="0">
              <a:lnSpc>
                <a:spcPct val="120089"/>
              </a:lnSpc>
              <a:spcBef>
                <a:spcPts val="563"/>
              </a:spcBef>
              <a:spcAft>
                <a:spcPts val="0"/>
              </a:spcAft>
              <a:buNone/>
            </a:pPr>
            <a:r>
              <a:rPr lang="en-US" sz="3111">
                <a:solidFill>
                  <a:srgbClr val="000000"/>
                </a:solidFill>
                <a:latin typeface="Times New Roman"/>
                <a:ea typeface="Times New Roman"/>
                <a:cs typeface="Times New Roman"/>
                <a:sym typeface="Times New Roman"/>
              </a:rPr>
              <a:t>Chromatophilic substance (rough ER) - transport system</a:t>
            </a:r>
          </a:p>
          <a:p>
            <a:pPr marR="0" lvl="0" algn="l" rtl="0">
              <a:lnSpc>
                <a:spcPct val="120089"/>
              </a:lnSpc>
              <a:spcBef>
                <a:spcPts val="563"/>
              </a:spcBef>
              <a:spcAft>
                <a:spcPts val="0"/>
              </a:spcAft>
              <a:buNone/>
            </a:pPr>
            <a:r>
              <a:rPr lang="en-US" sz="3111">
                <a:solidFill>
                  <a:srgbClr val="000000"/>
                </a:solidFill>
                <a:latin typeface="Times New Roman"/>
                <a:ea typeface="Times New Roman"/>
                <a:cs typeface="Times New Roman"/>
                <a:sym typeface="Times New Roman"/>
              </a:rPr>
              <a:t>Myelin -insulation surrounding axons</a:t>
            </a:r>
          </a:p>
          <a:p>
            <a:pPr marR="0" lvl="0" algn="l" rtl="0">
              <a:lnSpc>
                <a:spcPct val="120089"/>
              </a:lnSpc>
              <a:spcBef>
                <a:spcPts val="563"/>
              </a:spcBef>
              <a:spcAft>
                <a:spcPts val="0"/>
              </a:spcAft>
              <a:buNone/>
            </a:pPr>
            <a:r>
              <a:rPr lang="en-US" sz="3111">
                <a:solidFill>
                  <a:srgbClr val="000000"/>
                </a:solidFill>
                <a:latin typeface="Times New Roman"/>
                <a:ea typeface="Times New Roman"/>
                <a:cs typeface="Times New Roman"/>
                <a:sym typeface="Times New Roman"/>
              </a:rPr>
              <a:t>Nodes of Ranvier - gaps in the insulation</a:t>
            </a:r>
          </a:p>
          <a:p>
            <a:pPr marL="0" marR="0" lvl="0" indent="0" algn="l" rtl="0">
              <a:lnSpc>
                <a:spcPct val="120089"/>
              </a:lnSpc>
              <a:spcBef>
                <a:spcPts val="563"/>
              </a:spcBef>
              <a:spcAft>
                <a:spcPts val="0"/>
              </a:spcAft>
              <a:buNone/>
            </a:pPr>
            <a:endParaRPr sz="3111">
              <a:solidFill>
                <a:srgbClr val="000000"/>
              </a:solidFill>
              <a:latin typeface="Times New Roman"/>
              <a:ea typeface="Times New Roman"/>
              <a:cs typeface="Times New Roman"/>
              <a:sym typeface="Times New Roman"/>
            </a:endParaRPr>
          </a:p>
          <a:p>
            <a:pPr marL="0" marR="0" lvl="0" indent="0" algn="l" rtl="0">
              <a:lnSpc>
                <a:spcPct val="120089"/>
              </a:lnSpc>
              <a:spcBef>
                <a:spcPts val="563"/>
              </a:spcBef>
              <a:spcAft>
                <a:spcPts val="0"/>
              </a:spcAft>
              <a:buNone/>
            </a:pPr>
            <a:endParaRPr sz="3111">
              <a:solidFill>
                <a:srgbClr val="000000"/>
              </a:solidFill>
              <a:latin typeface="Times New Roman"/>
              <a:ea typeface="Times New Roman"/>
              <a:cs typeface="Times New Roman"/>
              <a:sym typeface="Times New Roman"/>
            </a:endParaRPr>
          </a:p>
          <a:p>
            <a:pPr marL="0" marR="0" lvl="0" indent="0" algn="l" rtl="0">
              <a:lnSpc>
                <a:spcPct val="120089"/>
              </a:lnSpc>
              <a:spcBef>
                <a:spcPts val="563"/>
              </a:spcBef>
              <a:spcAft>
                <a:spcPts val="0"/>
              </a:spcAft>
              <a:buNone/>
            </a:pPr>
            <a:endParaRPr sz="3111">
              <a:solidFill>
                <a:srgbClr val="000000"/>
              </a:solidFill>
              <a:latin typeface="Times New Roman"/>
              <a:ea typeface="Times New Roman"/>
              <a:cs typeface="Times New Roman"/>
              <a:sym typeface="Times New Roman"/>
            </a:endParaRPr>
          </a:p>
          <a:p>
            <a:pPr marL="0" marR="0" lvl="0" indent="0" algn="l" rtl="0">
              <a:lnSpc>
                <a:spcPct val="120089"/>
              </a:lnSpc>
              <a:spcBef>
                <a:spcPts val="563"/>
              </a:spcBef>
              <a:spcAft>
                <a:spcPts val="0"/>
              </a:spcAft>
              <a:buNone/>
            </a:pPr>
            <a:endParaRPr sz="3111">
              <a:solidFill>
                <a:srgbClr val="000000"/>
              </a:solidFill>
              <a:latin typeface="Times New Roman"/>
              <a:ea typeface="Times New Roman"/>
              <a:cs typeface="Times New Roman"/>
              <a:sym typeface="Times New Roman"/>
            </a:endParaRPr>
          </a:p>
        </p:txBody>
      </p:sp>
      <p:pic>
        <p:nvPicPr>
          <p:cNvPr id="149" name="Shape 149"/>
          <p:cNvPicPr preferRelativeResize="0"/>
          <p:nvPr/>
        </p:nvPicPr>
        <p:blipFill>
          <a:blip r:embed="rId3">
            <a:alphaModFix/>
          </a:blip>
          <a:stretch>
            <a:fillRect/>
          </a:stretch>
        </p:blipFill>
        <p:spPr>
          <a:xfrm>
            <a:off x="714987" y="2280225"/>
            <a:ext cx="8936976" cy="5122674"/>
          </a:xfrm>
          <a:prstGeom prst="rect">
            <a:avLst/>
          </a:prstGeom>
          <a:noFill/>
          <a:ln>
            <a:noFill/>
          </a:ln>
        </p:spPr>
      </p:pic>
      <p:sp>
        <p:nvSpPr>
          <p:cNvPr id="150" name="Shape 150"/>
          <p:cNvSpPr/>
          <p:nvPr/>
        </p:nvSpPr>
        <p:spPr>
          <a:xfrm>
            <a:off x="2959675" y="5075519"/>
            <a:ext cx="389650" cy="161150"/>
          </a:xfrm>
          <a:custGeom>
            <a:avLst/>
            <a:gdLst/>
            <a:ahLst/>
            <a:cxnLst/>
            <a:rect l="0" t="0" r="0" b="0"/>
            <a:pathLst>
              <a:path w="15586" h="6446" extrusionOk="0">
                <a:moveTo>
                  <a:pt x="0" y="4137"/>
                </a:moveTo>
                <a:cubicBezTo>
                  <a:pt x="1539" y="3463"/>
                  <a:pt x="6638" y="-288"/>
                  <a:pt x="9236" y="96"/>
                </a:cubicBezTo>
                <a:cubicBezTo>
                  <a:pt x="11833" y="480"/>
                  <a:pt x="14527" y="5387"/>
                  <a:pt x="15586" y="6446"/>
                </a:cubicBezTo>
              </a:path>
            </a:pathLst>
          </a:custGeom>
          <a:noFill/>
          <a:ln w="38100" cap="flat" cmpd="sng">
            <a:solidFill>
              <a:schemeClr val="dk2"/>
            </a:solidFill>
            <a:prstDash val="solid"/>
            <a:round/>
            <a:headEnd type="none" w="lg" len="lg"/>
            <a:tailEnd type="none" w="lg" len="lg"/>
          </a:ln>
        </p:spPr>
      </p:sp>
      <p:sp>
        <p:nvSpPr>
          <p:cNvPr id="151" name="Shape 151"/>
          <p:cNvSpPr/>
          <p:nvPr/>
        </p:nvSpPr>
        <p:spPr>
          <a:xfrm>
            <a:off x="2959675" y="4993437"/>
            <a:ext cx="389650" cy="234521"/>
          </a:xfrm>
          <a:custGeom>
            <a:avLst/>
            <a:gdLst/>
            <a:ahLst/>
            <a:cxnLst/>
            <a:rect l="0" t="0" r="0" b="0"/>
            <a:pathLst>
              <a:path w="15586" h="6446" extrusionOk="0">
                <a:moveTo>
                  <a:pt x="0" y="4137"/>
                </a:moveTo>
                <a:cubicBezTo>
                  <a:pt x="1539" y="3463"/>
                  <a:pt x="6638" y="-288"/>
                  <a:pt x="9236" y="96"/>
                </a:cubicBezTo>
                <a:cubicBezTo>
                  <a:pt x="11833" y="480"/>
                  <a:pt x="14527" y="5387"/>
                  <a:pt x="15586" y="6446"/>
                </a:cubicBezTo>
              </a:path>
            </a:pathLst>
          </a:custGeom>
          <a:noFill/>
          <a:ln w="38100" cap="flat" cmpd="sng">
            <a:solidFill>
              <a:schemeClr val="dk2"/>
            </a:solidFill>
            <a:prstDash val="solid"/>
            <a:round/>
            <a:headEnd type="none" w="lg" len="lg"/>
            <a:tailEnd type="none" w="lg" len="lg"/>
          </a:ln>
        </p:spPr>
      </p:sp>
      <p:cxnSp>
        <p:nvCxnSpPr>
          <p:cNvPr id="152" name="Shape 152"/>
          <p:cNvCxnSpPr/>
          <p:nvPr/>
        </p:nvCxnSpPr>
        <p:spPr>
          <a:xfrm>
            <a:off x="1933875" y="4199650"/>
            <a:ext cx="1226699" cy="793800"/>
          </a:xfrm>
          <a:prstGeom prst="straightConnector1">
            <a:avLst/>
          </a:prstGeom>
          <a:noFill/>
          <a:ln w="19050" cap="flat" cmpd="sng">
            <a:solidFill>
              <a:srgbClr val="000000"/>
            </a:solidFill>
            <a:prstDash val="solid"/>
            <a:round/>
            <a:headEnd type="none" w="lg" len="lg"/>
            <a:tailEnd type="triangle" w="lg" len="lg"/>
          </a:ln>
        </p:spPr>
      </p:cxnSp>
      <p:sp>
        <p:nvSpPr>
          <p:cNvPr id="153" name="Shape 153"/>
          <p:cNvSpPr txBox="1"/>
          <p:nvPr/>
        </p:nvSpPr>
        <p:spPr>
          <a:xfrm>
            <a:off x="966925" y="3925475"/>
            <a:ext cx="1443299" cy="534000"/>
          </a:xfrm>
          <a:prstGeom prst="rect">
            <a:avLst/>
          </a:prstGeom>
          <a:noFill/>
          <a:ln>
            <a:noFill/>
          </a:ln>
        </p:spPr>
        <p:txBody>
          <a:bodyPr lIns="91425" tIns="91425" rIns="91425" bIns="91425" anchor="t" anchorCtr="0">
            <a:noAutofit/>
          </a:bodyPr>
          <a:lstStyle/>
          <a:p>
            <a:pPr lvl="0" rtl="0">
              <a:spcBef>
                <a:spcPts val="0"/>
              </a:spcBef>
              <a:buNone/>
            </a:pPr>
            <a:r>
              <a:rPr lang="en-US"/>
              <a:t>chromatophilic</a:t>
            </a:r>
          </a:p>
          <a:p>
            <a:pPr lvl="0">
              <a:spcBef>
                <a:spcPts val="0"/>
              </a:spcBef>
              <a:buNone/>
            </a:pPr>
            <a:r>
              <a:rPr lang="en-US"/>
              <a:t>substance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a:blip r:embed="rId3">
            <a:alphaModFix/>
          </a:blip>
          <a:stretch>
            <a:fillRect/>
          </a:stretch>
        </p:blipFill>
        <p:spPr>
          <a:xfrm>
            <a:off x="1983275" y="274725"/>
            <a:ext cx="4648910" cy="7345274"/>
          </a:xfrm>
          <a:prstGeom prst="rect">
            <a:avLst/>
          </a:prstGeom>
          <a:noFill/>
          <a:ln>
            <a:noFill/>
          </a:ln>
        </p:spPr>
      </p:pic>
      <p:sp>
        <p:nvSpPr>
          <p:cNvPr id="159" name="Shape 159"/>
          <p:cNvSpPr txBox="1"/>
          <p:nvPr/>
        </p:nvSpPr>
        <p:spPr>
          <a:xfrm>
            <a:off x="6570500" y="1179050"/>
            <a:ext cx="2213099" cy="820200"/>
          </a:xfrm>
          <a:prstGeom prst="rect">
            <a:avLst/>
          </a:prstGeom>
          <a:noFill/>
          <a:ln>
            <a:noFill/>
          </a:ln>
        </p:spPr>
        <p:txBody>
          <a:bodyPr lIns="91425" tIns="91425" rIns="91425" bIns="91425" anchor="t" anchorCtr="0">
            <a:noAutofit/>
          </a:bodyPr>
          <a:lstStyle/>
          <a:p>
            <a:pPr lvl="0">
              <a:spcBef>
                <a:spcPts val="0"/>
              </a:spcBef>
              <a:buNone/>
            </a:pPr>
            <a:r>
              <a:rPr lang="en-US" sz="3600"/>
              <a:t>Dendrites</a:t>
            </a:r>
          </a:p>
        </p:txBody>
      </p:sp>
      <p:sp>
        <p:nvSpPr>
          <p:cNvPr id="160" name="Shape 160"/>
          <p:cNvSpPr txBox="1"/>
          <p:nvPr/>
        </p:nvSpPr>
        <p:spPr>
          <a:xfrm>
            <a:off x="-117925" y="1435375"/>
            <a:ext cx="2803499" cy="1148099"/>
          </a:xfrm>
          <a:prstGeom prst="rect">
            <a:avLst/>
          </a:prstGeom>
          <a:noFill/>
          <a:ln>
            <a:noFill/>
          </a:ln>
        </p:spPr>
        <p:txBody>
          <a:bodyPr lIns="91425" tIns="91425" rIns="91425" bIns="91425" anchor="t" anchorCtr="0">
            <a:noAutofit/>
          </a:bodyPr>
          <a:lstStyle/>
          <a:p>
            <a:pPr lvl="0" algn="r">
              <a:spcBef>
                <a:spcPts val="0"/>
              </a:spcBef>
              <a:buNone/>
            </a:pPr>
            <a:r>
              <a:rPr lang="en-US" sz="2600"/>
              <a:t>Chromatophilic substance</a:t>
            </a:r>
          </a:p>
        </p:txBody>
      </p:sp>
      <p:sp>
        <p:nvSpPr>
          <p:cNvPr id="161" name="Shape 161"/>
          <p:cNvSpPr txBox="1"/>
          <p:nvPr/>
        </p:nvSpPr>
        <p:spPr>
          <a:xfrm>
            <a:off x="1576650" y="2426325"/>
            <a:ext cx="1829699" cy="614999"/>
          </a:xfrm>
          <a:prstGeom prst="rect">
            <a:avLst/>
          </a:prstGeom>
          <a:noFill/>
          <a:ln>
            <a:noFill/>
          </a:ln>
        </p:spPr>
        <p:txBody>
          <a:bodyPr lIns="91425" tIns="91425" rIns="91425" bIns="91425" anchor="t" anchorCtr="0">
            <a:noAutofit/>
          </a:bodyPr>
          <a:lstStyle/>
          <a:p>
            <a:pPr lvl="0">
              <a:spcBef>
                <a:spcPts val="0"/>
              </a:spcBef>
              <a:buNone/>
            </a:pPr>
            <a:r>
              <a:rPr lang="en-US" sz="3000"/>
              <a:t>Nucleus</a:t>
            </a:r>
          </a:p>
        </p:txBody>
      </p:sp>
      <p:sp>
        <p:nvSpPr>
          <p:cNvPr id="162" name="Shape 162"/>
          <p:cNvSpPr txBox="1"/>
          <p:nvPr/>
        </p:nvSpPr>
        <p:spPr>
          <a:xfrm>
            <a:off x="466050" y="3041325"/>
            <a:ext cx="2940299" cy="1148099"/>
          </a:xfrm>
          <a:prstGeom prst="rect">
            <a:avLst/>
          </a:prstGeom>
          <a:noFill/>
          <a:ln>
            <a:noFill/>
          </a:ln>
        </p:spPr>
        <p:txBody>
          <a:bodyPr lIns="91425" tIns="91425" rIns="91425" bIns="91425" anchor="t" anchorCtr="0">
            <a:noAutofit/>
          </a:bodyPr>
          <a:lstStyle/>
          <a:p>
            <a:pPr lvl="0">
              <a:spcBef>
                <a:spcPts val="0"/>
              </a:spcBef>
              <a:buNone/>
            </a:pPr>
            <a:r>
              <a:rPr lang="en-US" sz="3000"/>
              <a:t>Node of Ranvier</a:t>
            </a:r>
          </a:p>
        </p:txBody>
      </p:sp>
      <p:sp>
        <p:nvSpPr>
          <p:cNvPr id="163" name="Shape 163"/>
          <p:cNvSpPr txBox="1"/>
          <p:nvPr/>
        </p:nvSpPr>
        <p:spPr>
          <a:xfrm>
            <a:off x="5225100" y="3981025"/>
            <a:ext cx="1916699" cy="1148099"/>
          </a:xfrm>
          <a:prstGeom prst="rect">
            <a:avLst/>
          </a:prstGeom>
          <a:noFill/>
          <a:ln>
            <a:noFill/>
          </a:ln>
        </p:spPr>
        <p:txBody>
          <a:bodyPr lIns="91425" tIns="91425" rIns="91425" bIns="91425" anchor="t" anchorCtr="0">
            <a:noAutofit/>
          </a:bodyPr>
          <a:lstStyle/>
          <a:p>
            <a:pPr lvl="0">
              <a:spcBef>
                <a:spcPts val="0"/>
              </a:spcBef>
              <a:buNone/>
            </a:pPr>
            <a:r>
              <a:rPr lang="en-US" sz="3000"/>
              <a:t>Axon</a:t>
            </a:r>
          </a:p>
        </p:txBody>
      </p:sp>
      <p:sp>
        <p:nvSpPr>
          <p:cNvPr id="164" name="Shape 164"/>
          <p:cNvSpPr txBox="1"/>
          <p:nvPr/>
        </p:nvSpPr>
        <p:spPr>
          <a:xfrm>
            <a:off x="762050" y="4970450"/>
            <a:ext cx="2649599" cy="614999"/>
          </a:xfrm>
          <a:prstGeom prst="rect">
            <a:avLst/>
          </a:prstGeom>
          <a:noFill/>
          <a:ln>
            <a:noFill/>
          </a:ln>
        </p:spPr>
        <p:txBody>
          <a:bodyPr lIns="91425" tIns="91425" rIns="91425" bIns="91425" anchor="t" anchorCtr="0">
            <a:noAutofit/>
          </a:bodyPr>
          <a:lstStyle/>
          <a:p>
            <a:pPr lvl="0">
              <a:spcBef>
                <a:spcPts val="0"/>
              </a:spcBef>
              <a:buNone/>
            </a:pPr>
            <a:r>
              <a:rPr lang="en-US" sz="3000"/>
              <a:t>Myelin Sheath</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fade">
                                      <p:cBhvr>
                                        <p:cTn id="12" dur="1000"/>
                                        <p:tgtEl>
                                          <p:spTgt spid="1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
                                        </p:tgtEl>
                                        <p:attrNameLst>
                                          <p:attrName>style.visibility</p:attrName>
                                        </p:attrNameLst>
                                      </p:cBhvr>
                                      <p:to>
                                        <p:strVal val="visible"/>
                                      </p:to>
                                    </p:set>
                                    <p:animEffect transition="in" filter="fade">
                                      <p:cBhvr>
                                        <p:cTn id="17" dur="1000"/>
                                        <p:tgtEl>
                                          <p:spTgt spid="1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2"/>
                                        </p:tgtEl>
                                        <p:attrNameLst>
                                          <p:attrName>style.visibility</p:attrName>
                                        </p:attrNameLst>
                                      </p:cBhvr>
                                      <p:to>
                                        <p:strVal val="visible"/>
                                      </p:to>
                                    </p:set>
                                    <p:animEffect transition="in" filter="fade">
                                      <p:cBhvr>
                                        <p:cTn id="22" dur="1000"/>
                                        <p:tgtEl>
                                          <p:spTgt spid="1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4"/>
                                        </p:tgtEl>
                                        <p:attrNameLst>
                                          <p:attrName>style.visibility</p:attrName>
                                        </p:attrNameLst>
                                      </p:cBhvr>
                                      <p:to>
                                        <p:strVal val="visible"/>
                                      </p:to>
                                    </p:set>
                                    <p:animEffect transition="in" filter="fade">
                                      <p:cBhvr>
                                        <p:cTn id="27" dur="1000"/>
                                        <p:tgtEl>
                                          <p:spTgt spid="1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3"/>
                                        </p:tgtEl>
                                        <p:attrNameLst>
                                          <p:attrName>style.visibility</p:attrName>
                                        </p:attrNameLst>
                                      </p:cBhvr>
                                      <p:to>
                                        <p:strVal val="visible"/>
                                      </p:to>
                                    </p:set>
                                    <p:animEffect transition="in" filter="fade">
                                      <p:cBhvr>
                                        <p:cTn id="32"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a:blip r:embed="rId3">
            <a:alphaModFix/>
          </a:blip>
          <a:stretch>
            <a:fillRect/>
          </a:stretch>
        </p:blipFill>
        <p:spPr>
          <a:xfrm>
            <a:off x="0" y="253975"/>
            <a:ext cx="10160000" cy="582074"/>
          </a:xfrm>
          <a:prstGeom prst="rect">
            <a:avLst/>
          </a:prstGeom>
          <a:noFill/>
          <a:ln>
            <a:noFill/>
          </a:ln>
        </p:spPr>
      </p:pic>
      <p:sp>
        <p:nvSpPr>
          <p:cNvPr id="170" name="Shape 170"/>
          <p:cNvSpPr txBox="1">
            <a:spLocks noGrp="1"/>
          </p:cNvSpPr>
          <p:nvPr>
            <p:ph type="title"/>
          </p:nvPr>
        </p:nvSpPr>
        <p:spPr>
          <a:xfrm>
            <a:off x="102300" y="305150"/>
            <a:ext cx="10031574" cy="550674"/>
          </a:xfrm>
          <a:prstGeom prst="rect">
            <a:avLst/>
          </a:prstGeom>
          <a:noFill/>
          <a:ln>
            <a:noFill/>
          </a:ln>
        </p:spPr>
        <p:txBody>
          <a:bodyPr lIns="38100" tIns="38100" rIns="38100" bIns="38100" anchor="t" anchorCtr="0">
            <a:noAutofit/>
          </a:bodyPr>
          <a:lstStyle/>
          <a:p>
            <a:pPr marL="0" marR="0" lvl="0" indent="0" algn="l">
              <a:lnSpc>
                <a:spcPct val="120089"/>
              </a:lnSpc>
              <a:spcBef>
                <a:spcPts val="0"/>
              </a:spcBef>
              <a:spcAft>
                <a:spcPts val="0"/>
              </a:spcAft>
              <a:buNone/>
            </a:pPr>
            <a:r>
              <a:rPr lang="en-US" sz="3111">
                <a:solidFill>
                  <a:srgbClr val="CCFF66"/>
                </a:solidFill>
                <a:latin typeface="Times New Roman"/>
                <a:ea typeface="Times New Roman"/>
                <a:cs typeface="Times New Roman"/>
                <a:sym typeface="Times New Roman"/>
              </a:rPr>
              <a:t>White vs Grey Matter</a:t>
            </a:r>
          </a:p>
        </p:txBody>
      </p:sp>
      <p:sp>
        <p:nvSpPr>
          <p:cNvPr id="171" name="Shape 171"/>
          <p:cNvSpPr txBox="1"/>
          <p:nvPr/>
        </p:nvSpPr>
        <p:spPr>
          <a:xfrm>
            <a:off x="779625" y="1236475"/>
            <a:ext cx="8507575" cy="1159224"/>
          </a:xfrm>
          <a:prstGeom prst="rect">
            <a:avLst/>
          </a:prstGeom>
          <a:noFill/>
          <a:ln>
            <a:noFill/>
          </a:ln>
        </p:spPr>
        <p:txBody>
          <a:bodyPr lIns="38100" tIns="38100" rIns="38100" bIns="38100" anchor="t" anchorCtr="0">
            <a:noAutofit/>
          </a:bodyPr>
          <a:lstStyle/>
          <a:p>
            <a:pPr marL="0" marR="0" lvl="0" indent="0" algn="l">
              <a:lnSpc>
                <a:spcPct val="120089"/>
              </a:lnSpc>
              <a:spcBef>
                <a:spcPts val="0"/>
              </a:spcBef>
              <a:spcAft>
                <a:spcPts val="0"/>
              </a:spcAft>
              <a:buNone/>
            </a:pPr>
            <a:r>
              <a:rPr lang="en-US" sz="3111">
                <a:solidFill>
                  <a:srgbClr val="000000"/>
                </a:solidFill>
                <a:latin typeface="Times New Roman"/>
                <a:ea typeface="Times New Roman"/>
                <a:cs typeface="Times New Roman"/>
                <a:sym typeface="Times New Roman"/>
              </a:rPr>
              <a:t>Myelinated (white matter) – myelinated axons</a:t>
            </a:r>
          </a:p>
          <a:p>
            <a:pPr marL="0" marR="0" lvl="0" indent="0" algn="l">
              <a:lnSpc>
                <a:spcPct val="120089"/>
              </a:lnSpc>
              <a:spcBef>
                <a:spcPts val="563"/>
              </a:spcBef>
              <a:spcAft>
                <a:spcPts val="0"/>
              </a:spcAft>
              <a:buNone/>
            </a:pPr>
            <a:r>
              <a:rPr lang="en-US" sz="3111">
                <a:solidFill>
                  <a:srgbClr val="000000"/>
                </a:solidFill>
                <a:latin typeface="Times New Roman"/>
                <a:ea typeface="Times New Roman"/>
                <a:cs typeface="Times New Roman"/>
                <a:sym typeface="Times New Roman"/>
              </a:rPr>
              <a:t>Unmyelinated (grey matter) - unmyelinated</a:t>
            </a:r>
          </a:p>
          <a:p>
            <a:pPr marL="0" marR="0" lvl="0" indent="0" algn="l">
              <a:lnSpc>
                <a:spcPct val="120089"/>
              </a:lnSpc>
              <a:spcBef>
                <a:spcPts val="563"/>
              </a:spcBef>
              <a:spcAft>
                <a:spcPts val="0"/>
              </a:spcAft>
              <a:buNone/>
            </a:pPr>
            <a:endParaRPr sz="3111">
              <a:solidFill>
                <a:srgbClr val="000000"/>
              </a:solidFill>
              <a:latin typeface="Times New Roman"/>
              <a:ea typeface="Times New Roman"/>
              <a:cs typeface="Times New Roman"/>
              <a:sym typeface="Times New Roman"/>
            </a:endParaRPr>
          </a:p>
        </p:txBody>
      </p:sp>
      <p:pic>
        <p:nvPicPr>
          <p:cNvPr id="172" name="Shape 172"/>
          <p:cNvPicPr preferRelativeResize="0"/>
          <p:nvPr/>
        </p:nvPicPr>
        <p:blipFill rotWithShape="1">
          <a:blip r:embed="rId4">
            <a:alphaModFix/>
          </a:blip>
          <a:srcRect r="33155"/>
          <a:stretch/>
        </p:blipFill>
        <p:spPr>
          <a:xfrm>
            <a:off x="102300" y="3091300"/>
            <a:ext cx="4725749" cy="4317999"/>
          </a:xfrm>
          <a:prstGeom prst="rect">
            <a:avLst/>
          </a:prstGeom>
          <a:noFill/>
          <a:ln>
            <a:noFill/>
          </a:ln>
        </p:spPr>
      </p:pic>
      <p:pic>
        <p:nvPicPr>
          <p:cNvPr id="173" name="Shape 173"/>
          <p:cNvPicPr preferRelativeResize="0"/>
          <p:nvPr/>
        </p:nvPicPr>
        <p:blipFill>
          <a:blip r:embed="rId5">
            <a:alphaModFix/>
          </a:blip>
          <a:stretch>
            <a:fillRect/>
          </a:stretch>
        </p:blipFill>
        <p:spPr>
          <a:xfrm>
            <a:off x="4828048" y="3091300"/>
            <a:ext cx="5216500" cy="32992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322400" y="305150"/>
            <a:ext cx="5213400" cy="4791300"/>
          </a:xfrm>
          <a:prstGeom prst="rect">
            <a:avLst/>
          </a:prstGeom>
          <a:noFill/>
          <a:ln>
            <a:noFill/>
          </a:ln>
        </p:spPr>
        <p:txBody>
          <a:bodyPr lIns="38100" tIns="38100" rIns="38100" bIns="38100" anchor="t" anchorCtr="0">
            <a:noAutofit/>
          </a:bodyPr>
          <a:lstStyle/>
          <a:p>
            <a:pPr marL="0" marR="0" lvl="0" indent="0" algn="l" rtl="0">
              <a:lnSpc>
                <a:spcPct val="120089"/>
              </a:lnSpc>
              <a:spcBef>
                <a:spcPts val="0"/>
              </a:spcBef>
              <a:spcAft>
                <a:spcPts val="0"/>
              </a:spcAft>
              <a:buNone/>
            </a:pPr>
            <a:r>
              <a:rPr lang="en-US" sz="3800">
                <a:solidFill>
                  <a:srgbClr val="000000"/>
                </a:solidFill>
                <a:latin typeface="Arial"/>
                <a:ea typeface="Arial"/>
                <a:cs typeface="Arial"/>
                <a:sym typeface="Arial"/>
              </a:rPr>
              <a:t>Central Nervous System (</a:t>
            </a:r>
            <a:r>
              <a:rPr lang="en-US" sz="3800" b="1">
                <a:solidFill>
                  <a:srgbClr val="000000"/>
                </a:solidFill>
                <a:latin typeface="Arial"/>
                <a:ea typeface="Arial"/>
                <a:cs typeface="Arial"/>
                <a:sym typeface="Arial"/>
              </a:rPr>
              <a:t>CNS</a:t>
            </a:r>
            <a:r>
              <a:rPr lang="en-US" sz="3800">
                <a:solidFill>
                  <a:srgbClr val="000000"/>
                </a:solidFill>
                <a:latin typeface="Arial"/>
                <a:ea typeface="Arial"/>
                <a:cs typeface="Arial"/>
                <a:sym typeface="Arial"/>
              </a:rPr>
              <a:t>): brain and spinal cord.</a:t>
            </a:r>
          </a:p>
          <a:p>
            <a:pPr marL="0" marR="0" lvl="0" indent="0" algn="l" rtl="0">
              <a:lnSpc>
                <a:spcPct val="120089"/>
              </a:lnSpc>
              <a:spcBef>
                <a:spcPts val="563"/>
              </a:spcBef>
              <a:spcAft>
                <a:spcPts val="0"/>
              </a:spcAft>
              <a:buNone/>
            </a:pPr>
            <a:endParaRPr/>
          </a:p>
          <a:p>
            <a:pPr marL="0" marR="0" lvl="0" indent="0" algn="l" rtl="0">
              <a:lnSpc>
                <a:spcPct val="120089"/>
              </a:lnSpc>
              <a:spcBef>
                <a:spcPts val="563"/>
              </a:spcBef>
              <a:spcAft>
                <a:spcPts val="0"/>
              </a:spcAft>
              <a:buNone/>
            </a:pPr>
            <a:r>
              <a:rPr lang="en-US" sz="3800">
                <a:solidFill>
                  <a:srgbClr val="000000"/>
                </a:solidFill>
                <a:latin typeface="Arial"/>
                <a:ea typeface="Arial"/>
                <a:cs typeface="Arial"/>
                <a:sym typeface="Arial"/>
              </a:rPr>
              <a:t>Peripheral Nervous System (</a:t>
            </a:r>
            <a:r>
              <a:rPr lang="en-US" sz="3800" b="1">
                <a:solidFill>
                  <a:srgbClr val="000000"/>
                </a:solidFill>
                <a:latin typeface="Arial"/>
                <a:ea typeface="Arial"/>
                <a:cs typeface="Arial"/>
                <a:sym typeface="Arial"/>
              </a:rPr>
              <a:t>PNS</a:t>
            </a:r>
            <a:r>
              <a:rPr lang="en-US" sz="3800">
                <a:solidFill>
                  <a:srgbClr val="000000"/>
                </a:solidFill>
                <a:latin typeface="Arial"/>
                <a:ea typeface="Arial"/>
                <a:cs typeface="Arial"/>
                <a:sym typeface="Arial"/>
              </a:rPr>
              <a:t>): nerves of the body</a:t>
            </a:r>
          </a:p>
          <a:p>
            <a:pPr marL="0" marR="0" lvl="0" indent="0" algn="l" rtl="0">
              <a:lnSpc>
                <a:spcPct val="120089"/>
              </a:lnSpc>
              <a:spcBef>
                <a:spcPts val="563"/>
              </a:spcBef>
              <a:spcAft>
                <a:spcPts val="0"/>
              </a:spcAft>
              <a:buNone/>
            </a:pPr>
            <a:r>
              <a:rPr lang="en-US" sz="3800">
                <a:solidFill>
                  <a:srgbClr val="000000"/>
                </a:solidFill>
                <a:latin typeface="Arial"/>
                <a:ea typeface="Arial"/>
                <a:cs typeface="Arial"/>
                <a:sym typeface="Arial"/>
              </a:rPr>
              <a:t>         </a:t>
            </a:r>
          </a:p>
        </p:txBody>
      </p:sp>
      <p:pic>
        <p:nvPicPr>
          <p:cNvPr id="31" name="Shape 31"/>
          <p:cNvPicPr preferRelativeResize="0"/>
          <p:nvPr/>
        </p:nvPicPr>
        <p:blipFill rotWithShape="1">
          <a:blip r:embed="rId3">
            <a:alphaModFix/>
          </a:blip>
          <a:srcRect l="6251" r="23186"/>
          <a:stretch/>
        </p:blipFill>
        <p:spPr>
          <a:xfrm>
            <a:off x="5980000" y="168475"/>
            <a:ext cx="3673325" cy="3402525"/>
          </a:xfrm>
          <a:prstGeom prst="rect">
            <a:avLst/>
          </a:prstGeom>
          <a:noFill/>
          <a:ln>
            <a:noFill/>
          </a:ln>
        </p:spPr>
      </p:pic>
      <p:sp>
        <p:nvSpPr>
          <p:cNvPr id="32" name="Shape 32"/>
          <p:cNvSpPr txBox="1"/>
          <p:nvPr/>
        </p:nvSpPr>
        <p:spPr>
          <a:xfrm>
            <a:off x="1298625" y="5211175"/>
            <a:ext cx="8354699" cy="1848300"/>
          </a:xfrm>
          <a:prstGeom prst="rect">
            <a:avLst/>
          </a:prstGeom>
          <a:noFill/>
          <a:ln>
            <a:noFill/>
          </a:ln>
        </p:spPr>
        <p:txBody>
          <a:bodyPr lIns="91425" tIns="91425" rIns="91425" bIns="91425" anchor="t" anchorCtr="0">
            <a:noAutofit/>
          </a:bodyPr>
          <a:lstStyle/>
          <a:p>
            <a:pPr lvl="0" rtl="0">
              <a:lnSpc>
                <a:spcPct val="120089"/>
              </a:lnSpc>
              <a:spcBef>
                <a:spcPts val="563"/>
              </a:spcBef>
              <a:buClr>
                <a:schemeClr val="dk1"/>
              </a:buClr>
              <a:buSzPct val="34375"/>
              <a:buFont typeface="Arial"/>
              <a:buNone/>
            </a:pPr>
            <a:r>
              <a:rPr lang="en-US" sz="3200">
                <a:solidFill>
                  <a:schemeClr val="dk1"/>
                </a:solidFill>
              </a:rPr>
              <a:t> -- Includes 31 pairs of spinal nerves</a:t>
            </a:r>
          </a:p>
          <a:p>
            <a:pPr lvl="0" rtl="0">
              <a:lnSpc>
                <a:spcPct val="120089"/>
              </a:lnSpc>
              <a:spcBef>
                <a:spcPts val="563"/>
              </a:spcBef>
              <a:buClr>
                <a:schemeClr val="dk1"/>
              </a:buClr>
              <a:buSzPct val="34375"/>
              <a:buFont typeface="Arial"/>
              <a:buNone/>
            </a:pPr>
            <a:r>
              <a:rPr lang="en-US" sz="3200">
                <a:solidFill>
                  <a:schemeClr val="dk1"/>
                </a:solidFill>
              </a:rPr>
              <a:t> -- And  12 pairs of cranial nerves</a:t>
            </a:r>
          </a:p>
          <a:p>
            <a:pPr lvl="0" rtl="0">
              <a:spcBef>
                <a:spcPts val="0"/>
              </a:spcBef>
              <a:buClr>
                <a:schemeClr val="dk1"/>
              </a:buClr>
              <a:buFont typeface="Arial"/>
              <a:buNone/>
            </a:pPr>
            <a:endParaRPr sz="3000">
              <a:solidFill>
                <a:schemeClr val="dk1"/>
              </a:solidFill>
            </a:endParaRPr>
          </a:p>
          <a:p>
            <a:pPr lvl="0">
              <a:spcBef>
                <a:spcPts val="0"/>
              </a:spcBef>
              <a:buNone/>
            </a:pPr>
            <a:endParaRPr sz="3000"/>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p:cNvPicPr preferRelativeResize="0"/>
          <p:nvPr/>
        </p:nvPicPr>
        <p:blipFill>
          <a:blip r:embed="rId3">
            <a:alphaModFix/>
          </a:blip>
          <a:stretch>
            <a:fillRect/>
          </a:stretch>
        </p:blipFill>
        <p:spPr>
          <a:xfrm>
            <a:off x="0" y="253975"/>
            <a:ext cx="10160000" cy="582074"/>
          </a:xfrm>
          <a:prstGeom prst="rect">
            <a:avLst/>
          </a:prstGeom>
          <a:noFill/>
          <a:ln>
            <a:noFill/>
          </a:ln>
        </p:spPr>
      </p:pic>
      <p:sp>
        <p:nvSpPr>
          <p:cNvPr id="179" name="Shape 179"/>
          <p:cNvSpPr txBox="1">
            <a:spLocks noGrp="1"/>
          </p:cNvSpPr>
          <p:nvPr>
            <p:ph type="title"/>
          </p:nvPr>
        </p:nvSpPr>
        <p:spPr>
          <a:xfrm>
            <a:off x="102300" y="305150"/>
            <a:ext cx="10031574" cy="550674"/>
          </a:xfrm>
          <a:prstGeom prst="rect">
            <a:avLst/>
          </a:prstGeom>
          <a:noFill/>
          <a:ln>
            <a:noFill/>
          </a:ln>
        </p:spPr>
        <p:txBody>
          <a:bodyPr lIns="38100" tIns="38100" rIns="38100" bIns="38100" anchor="t" anchorCtr="0">
            <a:noAutofit/>
          </a:bodyPr>
          <a:lstStyle/>
          <a:p>
            <a:pPr marL="0" marR="0" lvl="0" indent="0" algn="l">
              <a:lnSpc>
                <a:spcPct val="120089"/>
              </a:lnSpc>
              <a:spcBef>
                <a:spcPts val="0"/>
              </a:spcBef>
              <a:spcAft>
                <a:spcPts val="0"/>
              </a:spcAft>
              <a:buNone/>
            </a:pPr>
            <a:r>
              <a:rPr lang="en-US" sz="3111">
                <a:solidFill>
                  <a:srgbClr val="CCFF66"/>
                </a:solidFill>
                <a:latin typeface="Times New Roman"/>
                <a:ea typeface="Times New Roman"/>
                <a:cs typeface="Times New Roman"/>
                <a:sym typeface="Times New Roman"/>
              </a:rPr>
              <a:t>Classification of Neurons</a:t>
            </a:r>
          </a:p>
        </p:txBody>
      </p:sp>
      <p:sp>
        <p:nvSpPr>
          <p:cNvPr id="180" name="Shape 180"/>
          <p:cNvSpPr txBox="1"/>
          <p:nvPr/>
        </p:nvSpPr>
        <p:spPr>
          <a:xfrm>
            <a:off x="376000" y="1249200"/>
            <a:ext cx="9157799" cy="5121600"/>
          </a:xfrm>
          <a:prstGeom prst="rect">
            <a:avLst/>
          </a:prstGeom>
          <a:noFill/>
          <a:ln>
            <a:noFill/>
          </a:ln>
        </p:spPr>
        <p:txBody>
          <a:bodyPr lIns="38100" tIns="38100" rIns="38100" bIns="38100" anchor="t" anchorCtr="0">
            <a:noAutofit/>
          </a:bodyPr>
          <a:lstStyle/>
          <a:p>
            <a:pPr marL="0" marR="0" lvl="0" indent="0" algn="l" rtl="0">
              <a:lnSpc>
                <a:spcPct val="120089"/>
              </a:lnSpc>
              <a:spcBef>
                <a:spcPts val="0"/>
              </a:spcBef>
              <a:spcAft>
                <a:spcPts val="0"/>
              </a:spcAft>
              <a:buNone/>
            </a:pPr>
            <a:r>
              <a:rPr lang="en-US" sz="3500" b="1">
                <a:solidFill>
                  <a:srgbClr val="000000"/>
                </a:solidFill>
                <a:latin typeface="Times New Roman"/>
                <a:ea typeface="Times New Roman"/>
                <a:cs typeface="Times New Roman"/>
                <a:sym typeface="Times New Roman"/>
              </a:rPr>
              <a:t>Functional:</a:t>
            </a:r>
            <a:r>
              <a:rPr lang="en-US" sz="3500">
                <a:solidFill>
                  <a:srgbClr val="000000"/>
                </a:solidFill>
                <a:latin typeface="Times New Roman"/>
                <a:ea typeface="Times New Roman"/>
                <a:cs typeface="Times New Roman"/>
                <a:sym typeface="Times New Roman"/>
              </a:rPr>
              <a:t> </a:t>
            </a:r>
          </a:p>
          <a:p>
            <a:pPr marL="0" marR="0" lvl="0" indent="0" algn="l" rtl="0">
              <a:lnSpc>
                <a:spcPct val="120089"/>
              </a:lnSpc>
              <a:spcBef>
                <a:spcPts val="0"/>
              </a:spcBef>
              <a:spcAft>
                <a:spcPts val="0"/>
              </a:spcAft>
              <a:buNone/>
            </a:pPr>
            <a:r>
              <a:rPr lang="en-US" sz="3500">
                <a:solidFill>
                  <a:srgbClr val="000000"/>
                </a:solidFill>
                <a:latin typeface="Times New Roman"/>
                <a:ea typeface="Times New Roman"/>
                <a:cs typeface="Times New Roman"/>
                <a:sym typeface="Times New Roman"/>
              </a:rPr>
              <a:t>Sensory - rec</a:t>
            </a:r>
            <a:r>
              <a:rPr lang="en-US" sz="3500">
                <a:latin typeface="Times New Roman"/>
                <a:ea typeface="Times New Roman"/>
                <a:cs typeface="Times New Roman"/>
                <a:sym typeface="Times New Roman"/>
              </a:rPr>
              <a:t>eives information from senses</a:t>
            </a:r>
          </a:p>
          <a:p>
            <a:pPr marL="0" marR="0" lvl="0" indent="0" algn="l" rtl="0">
              <a:lnSpc>
                <a:spcPct val="120089"/>
              </a:lnSpc>
              <a:spcBef>
                <a:spcPts val="0"/>
              </a:spcBef>
              <a:spcAft>
                <a:spcPts val="0"/>
              </a:spcAft>
              <a:buNone/>
            </a:pPr>
            <a:endParaRPr sz="3500">
              <a:latin typeface="Times New Roman"/>
              <a:ea typeface="Times New Roman"/>
              <a:cs typeface="Times New Roman"/>
              <a:sym typeface="Times New Roman"/>
            </a:endParaRPr>
          </a:p>
          <a:p>
            <a:pPr marL="0" marR="0" lvl="0" indent="0" algn="l" rtl="0">
              <a:lnSpc>
                <a:spcPct val="120089"/>
              </a:lnSpc>
              <a:spcBef>
                <a:spcPts val="0"/>
              </a:spcBef>
              <a:spcAft>
                <a:spcPts val="0"/>
              </a:spcAft>
              <a:buNone/>
            </a:pPr>
            <a:r>
              <a:rPr lang="en-US" sz="3500">
                <a:solidFill>
                  <a:srgbClr val="000000"/>
                </a:solidFill>
                <a:latin typeface="Times New Roman"/>
                <a:ea typeface="Times New Roman"/>
                <a:cs typeface="Times New Roman"/>
                <a:sym typeface="Times New Roman"/>
              </a:rPr>
              <a:t>Motor  - send information to </a:t>
            </a:r>
            <a:r>
              <a:rPr lang="en-US" sz="3500">
                <a:latin typeface="Times New Roman"/>
                <a:ea typeface="Times New Roman"/>
                <a:cs typeface="Times New Roman"/>
                <a:sym typeface="Times New Roman"/>
              </a:rPr>
              <a:t>muscles, organs, glands</a:t>
            </a:r>
          </a:p>
          <a:p>
            <a:pPr marL="0" marR="0" lvl="0" indent="0" algn="l" rtl="0">
              <a:lnSpc>
                <a:spcPct val="120089"/>
              </a:lnSpc>
              <a:spcBef>
                <a:spcPts val="0"/>
              </a:spcBef>
              <a:spcAft>
                <a:spcPts val="0"/>
              </a:spcAft>
              <a:buNone/>
            </a:pPr>
            <a:endParaRPr sz="3500">
              <a:latin typeface="Times New Roman"/>
              <a:ea typeface="Times New Roman"/>
              <a:cs typeface="Times New Roman"/>
              <a:sym typeface="Times New Roman"/>
            </a:endParaRPr>
          </a:p>
          <a:p>
            <a:pPr marL="0" marR="0" lvl="0" indent="0" algn="l" rtl="0">
              <a:lnSpc>
                <a:spcPct val="120089"/>
              </a:lnSpc>
              <a:spcBef>
                <a:spcPts val="0"/>
              </a:spcBef>
              <a:spcAft>
                <a:spcPts val="0"/>
              </a:spcAft>
              <a:buNone/>
            </a:pPr>
            <a:r>
              <a:rPr lang="en-US" sz="3500">
                <a:solidFill>
                  <a:srgbClr val="000000"/>
                </a:solidFill>
                <a:latin typeface="Times New Roman"/>
                <a:ea typeface="Times New Roman"/>
                <a:cs typeface="Times New Roman"/>
                <a:sym typeface="Times New Roman"/>
              </a:rPr>
              <a:t>Interneurons - relay information</a:t>
            </a:r>
          </a:p>
          <a:p>
            <a:pPr marL="0" marR="0" lvl="0" indent="0" algn="l" rtl="0">
              <a:lnSpc>
                <a:spcPct val="120089"/>
              </a:lnSpc>
              <a:spcBef>
                <a:spcPts val="0"/>
              </a:spcBef>
              <a:spcAft>
                <a:spcPts val="0"/>
              </a:spcAft>
              <a:buNone/>
            </a:pPr>
            <a:endParaRPr sz="3111">
              <a:solidFill>
                <a:srgbClr val="000000"/>
              </a:solidFill>
              <a:latin typeface="Times New Roman"/>
              <a:ea typeface="Times New Roman"/>
              <a:cs typeface="Times New Roman"/>
              <a:sym typeface="Times New Roman"/>
            </a:endParaRPr>
          </a:p>
          <a:p>
            <a:pPr marL="0" marR="0" lvl="0" indent="0" algn="l" rtl="0">
              <a:lnSpc>
                <a:spcPct val="120089"/>
              </a:lnSpc>
              <a:spcBef>
                <a:spcPts val="0"/>
              </a:spcBef>
              <a:spcAft>
                <a:spcPts val="0"/>
              </a:spcAft>
              <a:buNone/>
            </a:pPr>
            <a:endParaRPr sz="3111">
              <a:solidFill>
                <a:srgbClr val="000000"/>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p:nvPr/>
        </p:nvSpPr>
        <p:spPr>
          <a:xfrm>
            <a:off x="281550" y="975950"/>
            <a:ext cx="3000000" cy="3000000"/>
          </a:xfrm>
          <a:prstGeom prst="rect">
            <a:avLst/>
          </a:prstGeom>
          <a:noFill/>
          <a:ln>
            <a:noFill/>
          </a:ln>
        </p:spPr>
        <p:txBody>
          <a:bodyPr lIns="91425" tIns="91425" rIns="91425" bIns="91425" anchor="ctr" anchorCtr="0">
            <a:noAutofit/>
          </a:bodyPr>
          <a:lstStyle/>
          <a:p>
            <a:pPr lvl="0" rtl="0">
              <a:lnSpc>
                <a:spcPct val="120089"/>
              </a:lnSpc>
              <a:spcBef>
                <a:spcPts val="0"/>
              </a:spcBef>
              <a:buNone/>
            </a:pPr>
            <a:r>
              <a:rPr lang="en-US" sz="3111" b="1">
                <a:solidFill>
                  <a:schemeClr val="dk1"/>
                </a:solidFill>
                <a:latin typeface="Times New Roman"/>
                <a:ea typeface="Times New Roman"/>
                <a:cs typeface="Times New Roman"/>
                <a:sym typeface="Times New Roman"/>
              </a:rPr>
              <a:t>Structural:</a:t>
            </a:r>
            <a:r>
              <a:rPr lang="en-US" sz="3111">
                <a:solidFill>
                  <a:schemeClr val="dk1"/>
                </a:solidFill>
                <a:latin typeface="Times New Roman"/>
                <a:ea typeface="Times New Roman"/>
                <a:cs typeface="Times New Roman"/>
                <a:sym typeface="Times New Roman"/>
              </a:rPr>
              <a:t> </a:t>
            </a:r>
            <a:br>
              <a:rPr lang="en-US" sz="3111">
                <a:solidFill>
                  <a:schemeClr val="dk1"/>
                </a:solidFill>
                <a:latin typeface="Times New Roman"/>
                <a:ea typeface="Times New Roman"/>
                <a:cs typeface="Times New Roman"/>
                <a:sym typeface="Times New Roman"/>
              </a:rPr>
            </a:br>
            <a:r>
              <a:rPr lang="en-US" sz="3111">
                <a:solidFill>
                  <a:schemeClr val="dk1"/>
                </a:solidFill>
                <a:latin typeface="Times New Roman"/>
                <a:ea typeface="Times New Roman"/>
                <a:cs typeface="Times New Roman"/>
                <a:sym typeface="Times New Roman"/>
              </a:rPr>
              <a:t>(A) Bipolar</a:t>
            </a:r>
            <a:br>
              <a:rPr lang="en-US" sz="3111">
                <a:solidFill>
                  <a:schemeClr val="dk1"/>
                </a:solidFill>
                <a:latin typeface="Times New Roman"/>
                <a:ea typeface="Times New Roman"/>
                <a:cs typeface="Times New Roman"/>
                <a:sym typeface="Times New Roman"/>
              </a:rPr>
            </a:br>
            <a:r>
              <a:rPr lang="en-US" sz="3111">
                <a:solidFill>
                  <a:schemeClr val="dk1"/>
                </a:solidFill>
                <a:latin typeface="Times New Roman"/>
                <a:ea typeface="Times New Roman"/>
                <a:cs typeface="Times New Roman"/>
                <a:sym typeface="Times New Roman"/>
              </a:rPr>
              <a:t>(B) Unipolar</a:t>
            </a:r>
            <a:br>
              <a:rPr lang="en-US" sz="3111">
                <a:solidFill>
                  <a:schemeClr val="dk1"/>
                </a:solidFill>
                <a:latin typeface="Times New Roman"/>
                <a:ea typeface="Times New Roman"/>
                <a:cs typeface="Times New Roman"/>
                <a:sym typeface="Times New Roman"/>
              </a:rPr>
            </a:br>
            <a:r>
              <a:rPr lang="en-US" sz="3111">
                <a:solidFill>
                  <a:schemeClr val="dk1"/>
                </a:solidFill>
                <a:latin typeface="Times New Roman"/>
                <a:ea typeface="Times New Roman"/>
                <a:cs typeface="Times New Roman"/>
                <a:sym typeface="Times New Roman"/>
              </a:rPr>
              <a:t>(C) Multipolar</a:t>
            </a:r>
          </a:p>
        </p:txBody>
      </p:sp>
      <p:pic>
        <p:nvPicPr>
          <p:cNvPr id="186" name="Shape 186"/>
          <p:cNvPicPr preferRelativeResize="0"/>
          <p:nvPr/>
        </p:nvPicPr>
        <p:blipFill rotWithShape="1">
          <a:blip r:embed="rId3">
            <a:alphaModFix/>
          </a:blip>
          <a:srcRect l="11087" r="25737"/>
          <a:stretch/>
        </p:blipFill>
        <p:spPr>
          <a:xfrm>
            <a:off x="3281550" y="975950"/>
            <a:ext cx="6283026" cy="621569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Shape 191"/>
          <p:cNvPicPr preferRelativeResize="0"/>
          <p:nvPr/>
        </p:nvPicPr>
        <p:blipFill>
          <a:blip r:embed="rId3">
            <a:alphaModFix/>
          </a:blip>
          <a:stretch>
            <a:fillRect/>
          </a:stretch>
        </p:blipFill>
        <p:spPr>
          <a:xfrm>
            <a:off x="0" y="253975"/>
            <a:ext cx="10160000" cy="582074"/>
          </a:xfrm>
          <a:prstGeom prst="rect">
            <a:avLst/>
          </a:prstGeom>
          <a:noFill/>
          <a:ln>
            <a:noFill/>
          </a:ln>
        </p:spPr>
      </p:pic>
      <p:sp>
        <p:nvSpPr>
          <p:cNvPr id="192" name="Shape 192"/>
          <p:cNvSpPr txBox="1">
            <a:spLocks noGrp="1"/>
          </p:cNvSpPr>
          <p:nvPr>
            <p:ph type="title"/>
          </p:nvPr>
        </p:nvSpPr>
        <p:spPr>
          <a:xfrm>
            <a:off x="102300" y="305150"/>
            <a:ext cx="10031574" cy="550674"/>
          </a:xfrm>
          <a:prstGeom prst="rect">
            <a:avLst/>
          </a:prstGeom>
          <a:noFill/>
          <a:ln>
            <a:noFill/>
          </a:ln>
        </p:spPr>
        <p:txBody>
          <a:bodyPr lIns="38100" tIns="38100" rIns="38100" bIns="38100" anchor="t" anchorCtr="0">
            <a:noAutofit/>
          </a:bodyPr>
          <a:lstStyle/>
          <a:p>
            <a:pPr marL="0" marR="0" lvl="0" indent="0" algn="l" rtl="0">
              <a:lnSpc>
                <a:spcPct val="120089"/>
              </a:lnSpc>
              <a:spcBef>
                <a:spcPts val="0"/>
              </a:spcBef>
              <a:spcAft>
                <a:spcPts val="0"/>
              </a:spcAft>
              <a:buNone/>
            </a:pPr>
            <a:r>
              <a:rPr lang="en-US" sz="3111">
                <a:solidFill>
                  <a:srgbClr val="CCFF66"/>
                </a:solidFill>
                <a:latin typeface="Times New Roman"/>
                <a:ea typeface="Times New Roman"/>
                <a:cs typeface="Times New Roman"/>
                <a:sym typeface="Times New Roman"/>
              </a:rPr>
              <a:t>Interesting Facts about the Neuron</a:t>
            </a:r>
          </a:p>
        </p:txBody>
      </p:sp>
      <p:sp>
        <p:nvSpPr>
          <p:cNvPr id="193" name="Shape 193"/>
          <p:cNvSpPr txBox="1">
            <a:spLocks noGrp="1"/>
          </p:cNvSpPr>
          <p:nvPr>
            <p:ph type="body" idx="1"/>
          </p:nvPr>
        </p:nvSpPr>
        <p:spPr>
          <a:xfrm>
            <a:off x="203200" y="812800"/>
            <a:ext cx="9961900" cy="2791625"/>
          </a:xfrm>
          <a:prstGeom prst="rect">
            <a:avLst/>
          </a:prstGeom>
          <a:noFill/>
          <a:ln>
            <a:noFill/>
          </a:ln>
        </p:spPr>
        <p:txBody>
          <a:bodyPr lIns="38100" tIns="38100" rIns="38100" bIns="38100" anchor="t" anchorCtr="0">
            <a:noAutofit/>
          </a:bodyPr>
          <a:lstStyle/>
          <a:p>
            <a:pPr marL="381000" marR="0" lvl="0" indent="-245533" algn="l" rtl="0">
              <a:lnSpc>
                <a:spcPct val="120192"/>
              </a:lnSpc>
              <a:spcBef>
                <a:spcPts val="521"/>
              </a:spcBef>
              <a:spcAft>
                <a:spcPts val="0"/>
              </a:spcAft>
              <a:buClr>
                <a:srgbClr val="000000"/>
              </a:buClr>
              <a:buSzPct val="98924"/>
              <a:buFont typeface="Arial"/>
              <a:buChar char="●"/>
            </a:pPr>
            <a:r>
              <a:rPr lang="en-US" sz="3066">
                <a:solidFill>
                  <a:srgbClr val="000000"/>
                </a:solidFill>
                <a:latin typeface="Times New Roman"/>
                <a:ea typeface="Times New Roman"/>
                <a:cs typeface="Times New Roman"/>
                <a:sym typeface="Times New Roman"/>
              </a:rPr>
              <a:t>Longevity – can live and function for a lifetime</a:t>
            </a:r>
          </a:p>
          <a:p>
            <a:pPr marL="381000" marR="0" lvl="0" indent="-245533" algn="l" rtl="0">
              <a:lnSpc>
                <a:spcPct val="120192"/>
              </a:lnSpc>
              <a:spcBef>
                <a:spcPts val="521"/>
              </a:spcBef>
              <a:spcAft>
                <a:spcPts val="0"/>
              </a:spcAft>
              <a:buClr>
                <a:srgbClr val="000000"/>
              </a:buClr>
              <a:buSzPct val="98924"/>
              <a:buFont typeface="Arial"/>
              <a:buChar char="●"/>
            </a:pPr>
            <a:r>
              <a:rPr lang="en-US" sz="3066">
                <a:solidFill>
                  <a:srgbClr val="000000"/>
                </a:solidFill>
                <a:latin typeface="Times New Roman"/>
                <a:ea typeface="Times New Roman"/>
                <a:cs typeface="Times New Roman"/>
                <a:sym typeface="Times New Roman"/>
              </a:rPr>
              <a:t>Do not divide – fetal neurons lose their ability to undergo mitosis; neural stem cells are an exception</a:t>
            </a:r>
          </a:p>
          <a:p>
            <a:pPr marL="381000" marR="0" lvl="0" indent="-245533" algn="l" rtl="0">
              <a:lnSpc>
                <a:spcPct val="120192"/>
              </a:lnSpc>
              <a:spcBef>
                <a:spcPts val="521"/>
              </a:spcBef>
              <a:spcAft>
                <a:spcPts val="0"/>
              </a:spcAft>
              <a:buClr>
                <a:srgbClr val="000000"/>
              </a:buClr>
              <a:buSzPct val="98924"/>
              <a:buFont typeface="Arial"/>
              <a:buChar char="●"/>
            </a:pPr>
            <a:r>
              <a:rPr lang="en-US" sz="3066">
                <a:solidFill>
                  <a:srgbClr val="000000"/>
                </a:solidFill>
                <a:latin typeface="Times New Roman"/>
                <a:ea typeface="Times New Roman"/>
                <a:cs typeface="Times New Roman"/>
                <a:sym typeface="Times New Roman"/>
              </a:rPr>
              <a:t>High metabolic rate – require abundant oxygen and glucose</a:t>
            </a:r>
          </a:p>
        </p:txBody>
      </p:sp>
      <p:sp>
        <p:nvSpPr>
          <p:cNvPr id="194" name="Shape 194"/>
          <p:cNvSpPr txBox="1"/>
          <p:nvPr/>
        </p:nvSpPr>
        <p:spPr>
          <a:xfrm>
            <a:off x="509100" y="3862050"/>
            <a:ext cx="4485575" cy="3199625"/>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2666">
                <a:solidFill>
                  <a:srgbClr val="000000"/>
                </a:solidFill>
                <a:latin typeface="Arial"/>
                <a:ea typeface="Arial"/>
                <a:cs typeface="Arial"/>
                <a:sym typeface="Arial"/>
              </a:rPr>
              <a:t>The nerve fibers of newborns are unmyelinated - this causes their responses to stimuli to be co</a:t>
            </a:r>
            <a:r>
              <a:rPr lang="en-US" sz="2666"/>
              <a:t>a</a:t>
            </a:r>
            <a:r>
              <a:rPr lang="en-US" sz="2666">
                <a:solidFill>
                  <a:srgbClr val="000000"/>
                </a:solidFill>
                <a:latin typeface="Arial"/>
                <a:ea typeface="Arial"/>
                <a:cs typeface="Arial"/>
                <a:sym typeface="Arial"/>
              </a:rPr>
              <a:t>rse and sometimes involve the whole body.  Try surprising a baby!</a:t>
            </a:r>
          </a:p>
        </p:txBody>
      </p:sp>
      <p:pic>
        <p:nvPicPr>
          <p:cNvPr id="195" name="Shape 195"/>
          <p:cNvPicPr preferRelativeResize="0"/>
          <p:nvPr/>
        </p:nvPicPr>
        <p:blipFill>
          <a:blip r:embed="rId4">
            <a:alphaModFix/>
          </a:blip>
          <a:stretch>
            <a:fillRect/>
          </a:stretch>
        </p:blipFill>
        <p:spPr>
          <a:xfrm>
            <a:off x="5283200" y="4063975"/>
            <a:ext cx="4319625" cy="2731124"/>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410150" y="234450"/>
            <a:ext cx="8393099" cy="1288199"/>
          </a:xfrm>
          <a:prstGeom prst="rect">
            <a:avLst/>
          </a:prstGeom>
          <a:noFill/>
          <a:ln>
            <a:noFill/>
          </a:ln>
        </p:spPr>
        <p:txBody>
          <a:bodyPr lIns="91425" tIns="91425" rIns="91425" bIns="91425" anchor="t" anchorCtr="0">
            <a:noAutofit/>
          </a:bodyPr>
          <a:lstStyle/>
          <a:p>
            <a:pPr lvl="0" rtl="0">
              <a:spcBef>
                <a:spcPts val="0"/>
              </a:spcBef>
              <a:buClr>
                <a:schemeClr val="dk1"/>
              </a:buClr>
              <a:buSzPct val="36666"/>
              <a:buFont typeface="Arial"/>
              <a:buNone/>
            </a:pPr>
            <a:r>
              <a:rPr lang="en-US" sz="3000" b="1" u="sng" dirty="0" smtClean="0">
                <a:solidFill>
                  <a:schemeClr val="dk1"/>
                </a:solidFill>
              </a:rPr>
              <a:t>Cell </a:t>
            </a:r>
            <a:r>
              <a:rPr lang="en-US" sz="3000" b="1" u="sng" dirty="0">
                <a:solidFill>
                  <a:schemeClr val="dk1"/>
                </a:solidFill>
              </a:rPr>
              <a:t>Membrane Potential</a:t>
            </a:r>
          </a:p>
          <a:p>
            <a:pPr lvl="0" rtl="0">
              <a:spcBef>
                <a:spcPts val="0"/>
              </a:spcBef>
              <a:buClr>
                <a:schemeClr val="dk1"/>
              </a:buClr>
              <a:buSzPct val="45833"/>
              <a:buFont typeface="Arial"/>
              <a:buNone/>
            </a:pPr>
            <a:r>
              <a:rPr lang="en-US" sz="2400" u="sng" dirty="0">
                <a:solidFill>
                  <a:schemeClr val="dk1"/>
                </a:solidFill>
              </a:rPr>
              <a:t> </a:t>
            </a:r>
          </a:p>
          <a:p>
            <a:pPr lvl="0" rtl="0">
              <a:spcBef>
                <a:spcPts val="0"/>
              </a:spcBef>
              <a:buClr>
                <a:schemeClr val="dk1"/>
              </a:buClr>
              <a:buSzPct val="45833"/>
              <a:buFont typeface="Arial"/>
              <a:buNone/>
            </a:pPr>
            <a:r>
              <a:rPr lang="en-US" sz="2400" dirty="0">
                <a:solidFill>
                  <a:schemeClr val="dk1"/>
                </a:solidFill>
              </a:rPr>
              <a:t>Resting Potential / Threshold Potential /  Action Potential</a:t>
            </a:r>
          </a:p>
          <a:p>
            <a:pPr lvl="0" rtl="0">
              <a:spcBef>
                <a:spcPts val="0"/>
              </a:spcBef>
              <a:buClr>
                <a:schemeClr val="dk1"/>
              </a:buClr>
              <a:buSzPct val="100000"/>
              <a:buFont typeface="Arial"/>
              <a:buNone/>
            </a:pPr>
            <a:r>
              <a:rPr lang="en-US" sz="1100" dirty="0">
                <a:solidFill>
                  <a:schemeClr val="dk1"/>
                </a:solidFill>
              </a:rPr>
              <a:t> </a:t>
            </a:r>
          </a:p>
          <a:p>
            <a:pPr lvl="0" rtl="0">
              <a:spcBef>
                <a:spcPts val="0"/>
              </a:spcBef>
              <a:buClr>
                <a:schemeClr val="dk1"/>
              </a:buClr>
              <a:buFont typeface="Arial"/>
              <a:buNone/>
            </a:pPr>
            <a:endParaRPr sz="1100" dirty="0">
              <a:solidFill>
                <a:schemeClr val="dk1"/>
              </a:solidFill>
            </a:endParaRPr>
          </a:p>
          <a:p>
            <a:pPr lvl="0" rtl="0">
              <a:spcBef>
                <a:spcPts val="0"/>
              </a:spcBef>
              <a:buClr>
                <a:schemeClr val="dk1"/>
              </a:buClr>
              <a:buSzPct val="100000"/>
              <a:buFont typeface="Arial"/>
              <a:buNone/>
            </a:pPr>
            <a:r>
              <a:rPr lang="en-US" sz="1100" dirty="0">
                <a:solidFill>
                  <a:schemeClr val="dk1"/>
                </a:solidFill>
              </a:rPr>
              <a:t> </a:t>
            </a:r>
          </a:p>
          <a:p>
            <a:pPr lvl="0">
              <a:spcBef>
                <a:spcPts val="0"/>
              </a:spcBef>
              <a:buNone/>
            </a:pPr>
            <a:endParaRPr dirty="0"/>
          </a:p>
        </p:txBody>
      </p:sp>
      <p:pic>
        <p:nvPicPr>
          <p:cNvPr id="201" name="Shape 201"/>
          <p:cNvPicPr preferRelativeResize="0"/>
          <p:nvPr/>
        </p:nvPicPr>
        <p:blipFill>
          <a:blip r:embed="rId3">
            <a:alphaModFix/>
          </a:blip>
          <a:stretch>
            <a:fillRect/>
          </a:stretch>
        </p:blipFill>
        <p:spPr>
          <a:xfrm>
            <a:off x="1749500" y="1955087"/>
            <a:ext cx="7053749" cy="4376025"/>
          </a:xfrm>
          <a:prstGeom prst="rect">
            <a:avLst/>
          </a:prstGeom>
          <a:noFill/>
          <a:ln>
            <a:noFill/>
          </a:ln>
        </p:spPr>
      </p:pic>
      <p:sp>
        <p:nvSpPr>
          <p:cNvPr id="202" name="Shape 202"/>
          <p:cNvSpPr txBox="1"/>
          <p:nvPr/>
        </p:nvSpPr>
        <p:spPr>
          <a:xfrm>
            <a:off x="784325" y="6663750"/>
            <a:ext cx="8393099" cy="601199"/>
          </a:xfrm>
          <a:prstGeom prst="rect">
            <a:avLst/>
          </a:prstGeom>
          <a:noFill/>
          <a:ln>
            <a:noFill/>
          </a:ln>
        </p:spPr>
        <p:txBody>
          <a:bodyPr lIns="91425" tIns="91425" rIns="91425" bIns="91425" anchor="t" anchorCtr="0">
            <a:noAutofit/>
          </a:bodyPr>
          <a:lstStyle/>
          <a:p>
            <a:pPr lvl="0">
              <a:spcBef>
                <a:spcPts val="0"/>
              </a:spcBef>
              <a:buNone/>
            </a:pPr>
            <a:r>
              <a:rPr lang="en-US" sz="2400">
                <a:solidFill>
                  <a:schemeClr val="dk1"/>
                </a:solidFill>
              </a:rPr>
              <a:t>Nerve Impulse = weak electric current. </a:t>
            </a:r>
            <a:r>
              <a:rPr lang="en-US" sz="1200">
                <a:solidFill>
                  <a:schemeClr val="dk1"/>
                </a:solidFill>
              </a:rPr>
              <a:t>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p:nvPr/>
        </p:nvSpPr>
        <p:spPr>
          <a:xfrm>
            <a:off x="230050" y="386050"/>
            <a:ext cx="9611100" cy="6089399"/>
          </a:xfrm>
          <a:prstGeom prst="rect">
            <a:avLst/>
          </a:prstGeom>
          <a:noFill/>
          <a:ln>
            <a:noFill/>
          </a:ln>
        </p:spPr>
        <p:txBody>
          <a:bodyPr lIns="91425" tIns="91425" rIns="91425" bIns="91425" anchor="t" anchorCtr="0">
            <a:noAutofit/>
          </a:bodyPr>
          <a:lstStyle/>
          <a:p>
            <a:pPr lvl="0" rtl="0">
              <a:spcBef>
                <a:spcPts val="0"/>
              </a:spcBef>
              <a:buNone/>
            </a:pPr>
            <a:r>
              <a:rPr lang="en-US" sz="3000">
                <a:solidFill>
                  <a:schemeClr val="dk1"/>
                </a:solidFill>
              </a:rPr>
              <a:t>1.  Neuron membrane maintains </a:t>
            </a:r>
            <a:r>
              <a:rPr lang="en-US" sz="3000" u="sng">
                <a:solidFill>
                  <a:schemeClr val="dk1"/>
                </a:solidFill>
              </a:rPr>
              <a:t>resting potential</a:t>
            </a:r>
          </a:p>
          <a:p>
            <a:pPr lvl="0" rtl="0">
              <a:spcBef>
                <a:spcPts val="0"/>
              </a:spcBef>
              <a:buNone/>
            </a:pPr>
            <a:r>
              <a:rPr lang="en-US" sz="3000">
                <a:solidFill>
                  <a:schemeClr val="dk1"/>
                </a:solidFill>
              </a:rPr>
              <a:t>2.  Threshold stimulus is received</a:t>
            </a:r>
          </a:p>
          <a:p>
            <a:pPr lvl="0" rtl="0">
              <a:spcBef>
                <a:spcPts val="0"/>
              </a:spcBef>
              <a:buNone/>
            </a:pPr>
            <a:r>
              <a:rPr lang="en-US" sz="3000">
                <a:solidFill>
                  <a:schemeClr val="dk1"/>
                </a:solidFill>
              </a:rPr>
              <a:t>3.  </a:t>
            </a:r>
            <a:r>
              <a:rPr lang="en-US" sz="3000" u="sng">
                <a:solidFill>
                  <a:schemeClr val="dk1"/>
                </a:solidFill>
              </a:rPr>
              <a:t>Sodium</a:t>
            </a:r>
            <a:r>
              <a:rPr lang="en-US" sz="3000">
                <a:solidFill>
                  <a:schemeClr val="dk1"/>
                </a:solidFill>
              </a:rPr>
              <a:t> channels open</a:t>
            </a:r>
          </a:p>
          <a:p>
            <a:pPr lvl="0" rtl="0">
              <a:spcBef>
                <a:spcPts val="0"/>
              </a:spcBef>
              <a:buNone/>
            </a:pPr>
            <a:r>
              <a:rPr lang="en-US" sz="3000">
                <a:solidFill>
                  <a:schemeClr val="dk1"/>
                </a:solidFill>
              </a:rPr>
              <a:t>4.  Sodium ions diffuse inward, depolarizing the membrane</a:t>
            </a:r>
          </a:p>
          <a:p>
            <a:pPr lvl="0" rtl="0">
              <a:spcBef>
                <a:spcPts val="0"/>
              </a:spcBef>
              <a:buNone/>
            </a:pPr>
            <a:r>
              <a:rPr lang="en-US" sz="3000">
                <a:solidFill>
                  <a:schemeClr val="dk1"/>
                </a:solidFill>
              </a:rPr>
              <a:t>5.  </a:t>
            </a:r>
            <a:r>
              <a:rPr lang="en-US" sz="3000" u="sng">
                <a:solidFill>
                  <a:schemeClr val="dk1"/>
                </a:solidFill>
              </a:rPr>
              <a:t>Potassium</a:t>
            </a:r>
            <a:r>
              <a:rPr lang="en-US" sz="3000">
                <a:solidFill>
                  <a:schemeClr val="dk1"/>
                </a:solidFill>
              </a:rPr>
              <a:t> channels open</a:t>
            </a:r>
          </a:p>
          <a:p>
            <a:pPr lvl="0" rtl="0">
              <a:spcBef>
                <a:spcPts val="0"/>
              </a:spcBef>
              <a:buNone/>
            </a:pPr>
            <a:r>
              <a:rPr lang="en-US" sz="3000">
                <a:solidFill>
                  <a:schemeClr val="dk1"/>
                </a:solidFill>
              </a:rPr>
              <a:t>6.  Potassium ions diffuse outward, repolarizing the membrane</a:t>
            </a:r>
          </a:p>
          <a:p>
            <a:pPr lvl="0" rtl="0">
              <a:spcBef>
                <a:spcPts val="0"/>
              </a:spcBef>
              <a:buNone/>
            </a:pPr>
            <a:r>
              <a:rPr lang="en-US" sz="3000">
                <a:solidFill>
                  <a:schemeClr val="dk1"/>
                </a:solidFill>
              </a:rPr>
              <a:t>7.  The resulting action potential causes a local </a:t>
            </a:r>
            <a:r>
              <a:rPr lang="en-US" sz="3000" b="1" u="sng">
                <a:solidFill>
                  <a:schemeClr val="dk1"/>
                </a:solidFill>
              </a:rPr>
              <a:t>bioelectric current</a:t>
            </a:r>
            <a:r>
              <a:rPr lang="en-US" sz="3000" u="sng">
                <a:solidFill>
                  <a:schemeClr val="dk1"/>
                </a:solidFill>
              </a:rPr>
              <a:t> </a:t>
            </a:r>
            <a:r>
              <a:rPr lang="en-US" sz="3000">
                <a:solidFill>
                  <a:schemeClr val="dk1"/>
                </a:solidFill>
              </a:rPr>
              <a:t>that stimulates </a:t>
            </a:r>
            <a:r>
              <a:rPr lang="en-US" sz="3000">
                <a:solidFill>
                  <a:schemeClr val="dk1"/>
                </a:solidFill>
                <a:highlight>
                  <a:srgbClr val="FFFF00"/>
                </a:highlight>
              </a:rPr>
              <a:t>adjacent</a:t>
            </a:r>
            <a:r>
              <a:rPr lang="en-US" sz="3000">
                <a:solidFill>
                  <a:schemeClr val="dk1"/>
                </a:solidFill>
              </a:rPr>
              <a:t>* portions of the membrane.</a:t>
            </a:r>
          </a:p>
          <a:p>
            <a:pPr lvl="0" rtl="0">
              <a:spcBef>
                <a:spcPts val="0"/>
              </a:spcBef>
              <a:buNone/>
            </a:pPr>
            <a:r>
              <a:rPr lang="en-US" sz="3000">
                <a:solidFill>
                  <a:schemeClr val="dk1"/>
                </a:solidFill>
              </a:rPr>
              <a:t>8.  Wave of </a:t>
            </a:r>
            <a:r>
              <a:rPr lang="en-US" sz="3000" u="sng">
                <a:solidFill>
                  <a:schemeClr val="dk1"/>
                </a:solidFill>
              </a:rPr>
              <a:t>action potentials</a:t>
            </a:r>
            <a:r>
              <a:rPr lang="en-US" sz="3000">
                <a:solidFill>
                  <a:schemeClr val="dk1"/>
                </a:solidFill>
              </a:rPr>
              <a:t> travel the length of the axon as a nerve impulse</a:t>
            </a:r>
          </a:p>
          <a:p>
            <a:pPr lvl="0" rtl="0">
              <a:spcBef>
                <a:spcPts val="0"/>
              </a:spcBef>
              <a:buNone/>
            </a:pPr>
            <a:r>
              <a:rPr lang="en-US" sz="1100">
                <a:solidFill>
                  <a:schemeClr val="dk1"/>
                </a:solidFill>
              </a:rPr>
              <a:t> </a:t>
            </a:r>
          </a:p>
          <a:p>
            <a:pPr lvl="0" rtl="0">
              <a:spcBef>
                <a:spcPts val="0"/>
              </a:spcBef>
              <a:buNone/>
            </a:pPr>
            <a:endParaRPr/>
          </a:p>
        </p:txBody>
      </p:sp>
      <p:sp>
        <p:nvSpPr>
          <p:cNvPr id="208" name="Shape 208"/>
          <p:cNvSpPr txBox="1"/>
          <p:nvPr/>
        </p:nvSpPr>
        <p:spPr>
          <a:xfrm>
            <a:off x="2102350" y="6780550"/>
            <a:ext cx="7882500" cy="640799"/>
          </a:xfrm>
          <a:prstGeom prst="rect">
            <a:avLst/>
          </a:prstGeom>
          <a:noFill/>
          <a:ln>
            <a:noFill/>
          </a:ln>
        </p:spPr>
        <p:txBody>
          <a:bodyPr lIns="91425" tIns="91425" rIns="91425" bIns="91425" anchor="t" anchorCtr="0">
            <a:noAutofit/>
          </a:bodyPr>
          <a:lstStyle/>
          <a:p>
            <a:pPr lvl="0">
              <a:spcBef>
                <a:spcPts val="0"/>
              </a:spcBef>
              <a:buNone/>
            </a:pPr>
            <a:r>
              <a:rPr lang="en-US" sz="3000"/>
              <a:t>* </a:t>
            </a:r>
            <a:r>
              <a:rPr lang="en-US" sz="3000" i="1"/>
              <a:t>What does the word “adjacent”  mean?</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p:nvPr/>
        </p:nvSpPr>
        <p:spPr>
          <a:xfrm>
            <a:off x="8454200" y="658475"/>
            <a:ext cx="1334399" cy="28560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14" name="Shape 214"/>
          <p:cNvPicPr preferRelativeResize="0"/>
          <p:nvPr/>
        </p:nvPicPr>
        <p:blipFill>
          <a:blip r:embed="rId3">
            <a:alphaModFix/>
          </a:blip>
          <a:stretch>
            <a:fillRect/>
          </a:stretch>
        </p:blipFill>
        <p:spPr>
          <a:xfrm>
            <a:off x="5939250" y="258725"/>
            <a:ext cx="3924300" cy="4438650"/>
          </a:xfrm>
          <a:prstGeom prst="rect">
            <a:avLst/>
          </a:prstGeom>
          <a:noFill/>
          <a:ln>
            <a:noFill/>
          </a:ln>
        </p:spPr>
      </p:pic>
      <p:pic>
        <p:nvPicPr>
          <p:cNvPr id="215" name="Shape 215"/>
          <p:cNvPicPr preferRelativeResize="0"/>
          <p:nvPr/>
        </p:nvPicPr>
        <p:blipFill>
          <a:blip r:embed="rId4">
            <a:alphaModFix/>
          </a:blip>
          <a:stretch>
            <a:fillRect/>
          </a:stretch>
        </p:blipFill>
        <p:spPr>
          <a:xfrm>
            <a:off x="387750" y="196262"/>
            <a:ext cx="5175875" cy="6605325"/>
          </a:xfrm>
          <a:prstGeom prst="rect">
            <a:avLst/>
          </a:prstGeom>
          <a:noFill/>
          <a:ln>
            <a:noFill/>
          </a:ln>
        </p:spPr>
      </p:pic>
      <p:sp>
        <p:nvSpPr>
          <p:cNvPr id="216" name="Shape 216"/>
          <p:cNvSpPr txBox="1"/>
          <p:nvPr/>
        </p:nvSpPr>
        <p:spPr>
          <a:xfrm>
            <a:off x="6294600" y="5294000"/>
            <a:ext cx="3085499" cy="1911299"/>
          </a:xfrm>
          <a:prstGeom prst="rect">
            <a:avLst/>
          </a:prstGeom>
          <a:noFill/>
          <a:ln>
            <a:noFill/>
          </a:ln>
        </p:spPr>
        <p:txBody>
          <a:bodyPr lIns="91425" tIns="91425" rIns="91425" bIns="91425" anchor="t" anchorCtr="0">
            <a:noAutofit/>
          </a:bodyPr>
          <a:lstStyle/>
          <a:p>
            <a:pPr lvl="0">
              <a:spcBef>
                <a:spcPts val="0"/>
              </a:spcBef>
              <a:buNone/>
            </a:pPr>
            <a:r>
              <a:rPr lang="en-US" sz="1800"/>
              <a:t>Ions in the cell and outside the cell create a positive and negative side, which produces an electric current.</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266650" y="159350"/>
            <a:ext cx="9626699" cy="990599"/>
          </a:xfrm>
          <a:prstGeom prst="rect">
            <a:avLst/>
          </a:prstGeom>
        </p:spPr>
        <p:txBody>
          <a:bodyPr lIns="38100" tIns="38100" rIns="38100" bIns="38100" anchor="t" anchorCtr="0">
            <a:noAutofit/>
          </a:bodyPr>
          <a:lstStyle/>
          <a:p>
            <a:pPr lvl="0" rtl="0">
              <a:lnSpc>
                <a:spcPct val="100000"/>
              </a:lnSpc>
              <a:spcBef>
                <a:spcPts val="0"/>
              </a:spcBef>
              <a:buNone/>
            </a:pPr>
            <a:r>
              <a:rPr lang="en-US" sz="4266" dirty="0" smtClean="0">
                <a:solidFill>
                  <a:srgbClr val="000000"/>
                </a:solidFill>
                <a:latin typeface="Arial"/>
                <a:ea typeface="Arial"/>
                <a:cs typeface="Arial"/>
                <a:sym typeface="Arial"/>
              </a:rPr>
              <a:t>Nerve </a:t>
            </a:r>
            <a:r>
              <a:rPr lang="en-US" sz="4266" dirty="0">
                <a:solidFill>
                  <a:srgbClr val="000000"/>
                </a:solidFill>
                <a:latin typeface="Arial"/>
                <a:ea typeface="Arial"/>
                <a:cs typeface="Arial"/>
                <a:sym typeface="Arial"/>
              </a:rPr>
              <a:t>Impulse</a:t>
            </a:r>
          </a:p>
        </p:txBody>
      </p:sp>
      <p:sp>
        <p:nvSpPr>
          <p:cNvPr id="222" name="Shape 222"/>
          <p:cNvSpPr txBox="1">
            <a:spLocks noGrp="1"/>
          </p:cNvSpPr>
          <p:nvPr>
            <p:ph type="body" idx="1"/>
          </p:nvPr>
        </p:nvSpPr>
        <p:spPr>
          <a:xfrm>
            <a:off x="320000" y="1149950"/>
            <a:ext cx="9519900" cy="2871599"/>
          </a:xfrm>
          <a:prstGeom prst="rect">
            <a:avLst/>
          </a:prstGeom>
        </p:spPr>
        <p:txBody>
          <a:bodyPr lIns="38100" tIns="38100" rIns="38100" bIns="38100" anchor="t" anchorCtr="0">
            <a:noAutofit/>
          </a:bodyPr>
          <a:lstStyle/>
          <a:p>
            <a:pPr lvl="0" rtl="0">
              <a:lnSpc>
                <a:spcPct val="100000"/>
              </a:lnSpc>
              <a:spcBef>
                <a:spcPts val="0"/>
              </a:spcBef>
              <a:buNone/>
            </a:pPr>
            <a:r>
              <a:rPr lang="en-US" sz="2666">
                <a:solidFill>
                  <a:srgbClr val="000000"/>
                </a:solidFill>
                <a:latin typeface="Arial"/>
                <a:ea typeface="Arial"/>
                <a:cs typeface="Arial"/>
                <a:sym typeface="Arial"/>
              </a:rPr>
              <a:t>Speed of an impulse is proportionate to the DIAMETER of the AXON.</a:t>
            </a:r>
          </a:p>
          <a:p>
            <a:pPr lvl="0" rtl="0">
              <a:lnSpc>
                <a:spcPct val="100000"/>
              </a:lnSpc>
              <a:spcBef>
                <a:spcPts val="0"/>
              </a:spcBef>
              <a:buNone/>
            </a:pPr>
            <a:endParaRPr sz="2666">
              <a:solidFill>
                <a:srgbClr val="000000"/>
              </a:solidFill>
              <a:latin typeface="Arial"/>
              <a:ea typeface="Arial"/>
              <a:cs typeface="Arial"/>
              <a:sym typeface="Arial"/>
            </a:endParaRPr>
          </a:p>
          <a:p>
            <a:pPr lvl="0" rtl="0">
              <a:lnSpc>
                <a:spcPct val="100000"/>
              </a:lnSpc>
              <a:spcBef>
                <a:spcPts val="0"/>
              </a:spcBef>
              <a:buNone/>
            </a:pPr>
            <a:r>
              <a:rPr lang="en-US" sz="2666">
                <a:solidFill>
                  <a:srgbClr val="000000"/>
                </a:solidFill>
                <a:latin typeface="Arial"/>
                <a:ea typeface="Arial"/>
                <a:cs typeface="Arial"/>
                <a:sym typeface="Arial"/>
              </a:rPr>
              <a:t>Greater diameter = faster speed</a:t>
            </a:r>
          </a:p>
          <a:p>
            <a:pPr lvl="0" rtl="0">
              <a:lnSpc>
                <a:spcPct val="100000"/>
              </a:lnSpc>
              <a:spcBef>
                <a:spcPts val="0"/>
              </a:spcBef>
              <a:buNone/>
            </a:pPr>
            <a:endParaRPr sz="2666">
              <a:solidFill>
                <a:srgbClr val="000000"/>
              </a:solidFill>
              <a:latin typeface="Arial"/>
              <a:ea typeface="Arial"/>
              <a:cs typeface="Arial"/>
              <a:sym typeface="Arial"/>
            </a:endParaRPr>
          </a:p>
          <a:p>
            <a:pPr lvl="0" rtl="0">
              <a:lnSpc>
                <a:spcPct val="100000"/>
              </a:lnSpc>
              <a:spcBef>
                <a:spcPts val="0"/>
              </a:spcBef>
              <a:buNone/>
            </a:pPr>
            <a:r>
              <a:rPr lang="en-US" sz="2666">
                <a:solidFill>
                  <a:srgbClr val="000000"/>
                </a:solidFill>
                <a:latin typeface="Arial"/>
                <a:ea typeface="Arial"/>
                <a:cs typeface="Arial"/>
                <a:sym typeface="Arial"/>
              </a:rPr>
              <a:t>**Myelinated Axons conduct faster than unmyelinated ones</a:t>
            </a:r>
            <a:r>
              <a:rPr lang="en-US"/>
              <a:t>**</a:t>
            </a:r>
          </a:p>
        </p:txBody>
      </p:sp>
      <p:pic>
        <p:nvPicPr>
          <p:cNvPr id="223" name="Shape 223"/>
          <p:cNvPicPr preferRelativeResize="0"/>
          <p:nvPr/>
        </p:nvPicPr>
        <p:blipFill>
          <a:blip r:embed="rId3">
            <a:alphaModFix/>
          </a:blip>
          <a:stretch>
            <a:fillRect/>
          </a:stretch>
        </p:blipFill>
        <p:spPr>
          <a:xfrm>
            <a:off x="711200" y="4470400"/>
            <a:ext cx="8443074" cy="3103375"/>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224750" y="1675600"/>
            <a:ext cx="5216699" cy="5499899"/>
          </a:xfrm>
          <a:prstGeom prst="rect">
            <a:avLst/>
          </a:prstGeom>
        </p:spPr>
        <p:txBody>
          <a:bodyPr lIns="91425" tIns="91425" rIns="91425" bIns="91425" anchor="t" anchorCtr="0">
            <a:noAutofit/>
          </a:bodyPr>
          <a:lstStyle/>
          <a:p>
            <a:pPr lvl="0" rtl="0">
              <a:spcBef>
                <a:spcPts val="0"/>
              </a:spcBef>
              <a:buClr>
                <a:schemeClr val="dk1"/>
              </a:buClr>
              <a:buSzPct val="40740"/>
              <a:buFont typeface="Arial"/>
              <a:buNone/>
            </a:pPr>
            <a:r>
              <a:rPr lang="en-US"/>
              <a:t>A: Neuron (axon)</a:t>
            </a:r>
          </a:p>
          <a:p>
            <a:pPr lvl="0" rtl="0">
              <a:spcBef>
                <a:spcPts val="0"/>
              </a:spcBef>
              <a:buClr>
                <a:schemeClr val="dk1"/>
              </a:buClr>
              <a:buSzPct val="40740"/>
              <a:buFont typeface="Arial"/>
              <a:buNone/>
            </a:pPr>
            <a:r>
              <a:rPr lang="en-US"/>
              <a:t>B: Neuron (dendrite)</a:t>
            </a:r>
          </a:p>
          <a:p>
            <a:pPr lvl="0" rtl="0">
              <a:spcBef>
                <a:spcPts val="0"/>
              </a:spcBef>
              <a:buClr>
                <a:schemeClr val="dk1"/>
              </a:buClr>
              <a:buSzPct val="40740"/>
              <a:buFont typeface="Arial"/>
              <a:buNone/>
            </a:pPr>
            <a:endParaRPr/>
          </a:p>
          <a:p>
            <a:pPr marL="457200" lvl="0" indent="-228600" rtl="0">
              <a:spcBef>
                <a:spcPts val="0"/>
              </a:spcBef>
              <a:buAutoNum type="arabicPeriod"/>
            </a:pPr>
            <a:r>
              <a:rPr lang="en-US"/>
              <a:t>Mitochondria</a:t>
            </a:r>
          </a:p>
          <a:p>
            <a:pPr lvl="0" rtl="0">
              <a:spcBef>
                <a:spcPts val="0"/>
              </a:spcBef>
              <a:buClr>
                <a:schemeClr val="dk1"/>
              </a:buClr>
              <a:buSzPct val="40740"/>
              <a:buFont typeface="Arial"/>
              <a:buNone/>
            </a:pPr>
            <a:endParaRPr/>
          </a:p>
          <a:p>
            <a:pPr marL="457200" lvl="0" indent="-228600" rtl="0">
              <a:spcBef>
                <a:spcPts val="0"/>
              </a:spcBef>
              <a:buAutoNum type="arabicPeriod" startAt="2"/>
            </a:pPr>
            <a:r>
              <a:rPr lang="en-US"/>
              <a:t>Vesicle </a:t>
            </a:r>
          </a:p>
          <a:p>
            <a:pPr marL="457200" lvl="0" indent="-228600" rtl="0">
              <a:spcBef>
                <a:spcPts val="0"/>
              </a:spcBef>
              <a:buAutoNum type="arabicPeriod" startAt="2"/>
            </a:pPr>
            <a:r>
              <a:rPr lang="en-US"/>
              <a:t>Receptor</a:t>
            </a:r>
          </a:p>
          <a:p>
            <a:pPr lvl="0" rtl="0">
              <a:spcBef>
                <a:spcPts val="0"/>
              </a:spcBef>
              <a:buClr>
                <a:schemeClr val="dk1"/>
              </a:buClr>
              <a:buSzPct val="40740"/>
              <a:buFont typeface="Arial"/>
              <a:buNone/>
            </a:pPr>
            <a:endParaRPr/>
          </a:p>
          <a:p>
            <a:pPr marL="457200" lvl="0" indent="-228600" rtl="0">
              <a:spcBef>
                <a:spcPts val="0"/>
              </a:spcBef>
              <a:buAutoNum type="arabicPeriod" startAt="4"/>
            </a:pPr>
            <a:r>
              <a:rPr lang="en-US"/>
              <a:t>Synapse</a:t>
            </a:r>
          </a:p>
          <a:p>
            <a:pPr marL="457200" lvl="0" indent="-228600" rtl="0">
              <a:spcBef>
                <a:spcPts val="0"/>
              </a:spcBef>
              <a:buAutoNum type="arabicPeriod" startAt="4"/>
            </a:pPr>
            <a:r>
              <a:rPr lang="en-US"/>
              <a:t>Receptor</a:t>
            </a:r>
          </a:p>
          <a:p>
            <a:pPr marL="457200" lvl="0" indent="-228600" rtl="0">
              <a:spcBef>
                <a:spcPts val="0"/>
              </a:spcBef>
              <a:buAutoNum type="arabicPeriod" startAt="4"/>
            </a:pPr>
            <a:r>
              <a:rPr lang="en-US"/>
              <a:t>Calcium Channel</a:t>
            </a:r>
          </a:p>
          <a:p>
            <a:pPr marL="457200" lvl="0" indent="-228600" rtl="0">
              <a:spcBef>
                <a:spcPts val="0"/>
              </a:spcBef>
              <a:buAutoNum type="arabicPeriod" startAt="4"/>
            </a:pPr>
            <a:r>
              <a:rPr lang="en-US"/>
              <a:t>Releases neurotransmitter</a:t>
            </a:r>
          </a:p>
          <a:p>
            <a:pPr marL="457200" lvl="0" indent="-228600" rtl="0">
              <a:spcBef>
                <a:spcPts val="0"/>
              </a:spcBef>
              <a:buAutoNum type="arabicPeriod" startAt="4"/>
            </a:pPr>
            <a:r>
              <a:rPr lang="en-US"/>
              <a:t>Re-uptake</a:t>
            </a:r>
          </a:p>
          <a:p>
            <a:pPr lvl="0" rtl="0">
              <a:spcBef>
                <a:spcPts val="0"/>
              </a:spcBef>
              <a:buClr>
                <a:schemeClr val="dk1"/>
              </a:buClr>
              <a:buSzPct val="40740"/>
              <a:buFont typeface="Arial"/>
              <a:buNone/>
            </a:pPr>
            <a:endParaRPr/>
          </a:p>
          <a:p>
            <a:pPr lvl="0" rtl="0">
              <a:spcBef>
                <a:spcPts val="0"/>
              </a:spcBef>
              <a:buClr>
                <a:schemeClr val="dk1"/>
              </a:buClr>
              <a:buSzPct val="40740"/>
              <a:buFont typeface="Arial"/>
              <a:buNone/>
            </a:pPr>
            <a:endParaRPr/>
          </a:p>
          <a:p>
            <a:pPr lvl="0">
              <a:spcBef>
                <a:spcPts val="0"/>
              </a:spcBef>
              <a:buNone/>
            </a:pPr>
            <a:endParaRPr/>
          </a:p>
        </p:txBody>
      </p:sp>
      <p:pic>
        <p:nvPicPr>
          <p:cNvPr id="229" name="Shape 229"/>
          <p:cNvPicPr preferRelativeResize="0"/>
          <p:nvPr/>
        </p:nvPicPr>
        <p:blipFill>
          <a:blip r:embed="rId3">
            <a:alphaModFix/>
          </a:blip>
          <a:stretch>
            <a:fillRect/>
          </a:stretch>
        </p:blipFill>
        <p:spPr>
          <a:xfrm>
            <a:off x="5257825" y="1299252"/>
            <a:ext cx="4799700" cy="6047600"/>
          </a:xfrm>
          <a:prstGeom prst="rect">
            <a:avLst/>
          </a:prstGeom>
          <a:noFill/>
          <a:ln>
            <a:noFill/>
          </a:ln>
        </p:spPr>
      </p:pic>
      <p:sp>
        <p:nvSpPr>
          <p:cNvPr id="230" name="Shape 230"/>
          <p:cNvSpPr txBox="1"/>
          <p:nvPr/>
        </p:nvSpPr>
        <p:spPr>
          <a:xfrm>
            <a:off x="364375" y="359000"/>
            <a:ext cx="5381700" cy="751800"/>
          </a:xfrm>
          <a:prstGeom prst="rect">
            <a:avLst/>
          </a:prstGeom>
          <a:noFill/>
          <a:ln>
            <a:noFill/>
          </a:ln>
        </p:spPr>
        <p:txBody>
          <a:bodyPr lIns="91425" tIns="91425" rIns="91425" bIns="91425" anchor="t" anchorCtr="0">
            <a:noAutofit/>
          </a:bodyPr>
          <a:lstStyle/>
          <a:p>
            <a:pPr lvl="0">
              <a:spcBef>
                <a:spcPts val="0"/>
              </a:spcBef>
              <a:buNone/>
            </a:pPr>
            <a:r>
              <a:rPr lang="en-US" sz="3600" b="1" dirty="0" smtClean="0"/>
              <a:t>The </a:t>
            </a:r>
            <a:r>
              <a:rPr lang="en-US" sz="3600" b="1" dirty="0"/>
              <a:t>Synapse</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p:nvPr/>
        </p:nvSpPr>
        <p:spPr>
          <a:xfrm>
            <a:off x="309250" y="296000"/>
            <a:ext cx="9541500" cy="4768499"/>
          </a:xfrm>
          <a:prstGeom prst="rect">
            <a:avLst/>
          </a:prstGeom>
          <a:noFill/>
          <a:ln>
            <a:noFill/>
          </a:ln>
        </p:spPr>
        <p:txBody>
          <a:bodyPr lIns="38100" tIns="38100" rIns="38100" bIns="38100" anchor="t" anchorCtr="0">
            <a:noAutofit/>
          </a:bodyPr>
          <a:lstStyle/>
          <a:p>
            <a:pPr marL="0" marR="0" lvl="0" indent="0" algn="l" rtl="0">
              <a:lnSpc>
                <a:spcPct val="120000"/>
              </a:lnSpc>
              <a:spcBef>
                <a:spcPts val="0"/>
              </a:spcBef>
              <a:spcAft>
                <a:spcPts val="0"/>
              </a:spcAft>
              <a:buNone/>
            </a:pPr>
            <a:r>
              <a:rPr lang="en-US" sz="3300">
                <a:solidFill>
                  <a:srgbClr val="000000"/>
                </a:solidFill>
              </a:rPr>
              <a:t>Synapse - junction between two communicating neurons</a:t>
            </a:r>
          </a:p>
          <a:p>
            <a:pPr marL="0" marR="0" lvl="0" indent="0" algn="l" rtl="0">
              <a:lnSpc>
                <a:spcPct val="120000"/>
              </a:lnSpc>
              <a:spcBef>
                <a:spcPts val="0"/>
              </a:spcBef>
              <a:spcAft>
                <a:spcPts val="0"/>
              </a:spcAft>
              <a:buNone/>
            </a:pPr>
            <a:r>
              <a:rPr lang="en-US" sz="3300">
                <a:solidFill>
                  <a:srgbClr val="000000"/>
                </a:solidFill>
              </a:rPr>
              <a:t> </a:t>
            </a:r>
          </a:p>
          <a:p>
            <a:pPr marL="0" marR="0" lvl="0" indent="0" algn="l" rtl="0">
              <a:lnSpc>
                <a:spcPct val="120000"/>
              </a:lnSpc>
              <a:spcBef>
                <a:spcPts val="0"/>
              </a:spcBef>
              <a:spcAft>
                <a:spcPts val="0"/>
              </a:spcAft>
              <a:buNone/>
            </a:pPr>
            <a:r>
              <a:rPr lang="en-US" sz="3300">
                <a:solidFill>
                  <a:srgbClr val="000000"/>
                </a:solidFill>
              </a:rPr>
              <a:t>Nerve pathway - nerve impulse travels from neuron to neuron</a:t>
            </a:r>
          </a:p>
          <a:p>
            <a:pPr marL="0" marR="0" lvl="0" indent="0" algn="l" rtl="0">
              <a:lnSpc>
                <a:spcPct val="120000"/>
              </a:lnSpc>
              <a:spcBef>
                <a:spcPts val="0"/>
              </a:spcBef>
              <a:spcAft>
                <a:spcPts val="0"/>
              </a:spcAft>
              <a:buNone/>
            </a:pPr>
            <a:r>
              <a:rPr lang="en-US" sz="3300">
                <a:solidFill>
                  <a:srgbClr val="000000"/>
                </a:solidFill>
              </a:rPr>
              <a:t/>
            </a:r>
            <a:br>
              <a:rPr lang="en-US" sz="3300">
                <a:solidFill>
                  <a:srgbClr val="000000"/>
                </a:solidFill>
              </a:rPr>
            </a:br>
            <a:r>
              <a:rPr lang="en-US" sz="3300">
                <a:solidFill>
                  <a:srgbClr val="000000"/>
                </a:solidFill>
              </a:rPr>
              <a:t>Dendrite </a:t>
            </a:r>
            <a:r>
              <a:rPr lang="en-US" sz="3300"/>
              <a:t> → </a:t>
            </a:r>
            <a:r>
              <a:rPr lang="en-US" sz="3300">
                <a:solidFill>
                  <a:srgbClr val="000000"/>
                </a:solidFill>
              </a:rPr>
              <a:t>cell body</a:t>
            </a:r>
            <a:r>
              <a:rPr lang="en-US" sz="3300"/>
              <a:t>  → </a:t>
            </a:r>
            <a:r>
              <a:rPr lang="en-US" sz="3300">
                <a:solidFill>
                  <a:srgbClr val="000000"/>
                </a:solidFill>
              </a:rPr>
              <a:t>along axon -&gt; synapse (gap) </a:t>
            </a:r>
            <a:r>
              <a:rPr lang="en-US" sz="3300"/>
              <a:t>→</a:t>
            </a:r>
            <a:r>
              <a:rPr lang="en-US" sz="3300">
                <a:solidFill>
                  <a:srgbClr val="000000"/>
                </a:solidFill>
              </a:rPr>
              <a:t> den</a:t>
            </a:r>
            <a:r>
              <a:rPr lang="en-US" sz="3300"/>
              <a:t>drite</a:t>
            </a:r>
          </a:p>
          <a:p>
            <a:pPr marL="0" marR="0" lvl="0" indent="0" algn="l" rtl="0">
              <a:lnSpc>
                <a:spcPct val="120000"/>
              </a:lnSpc>
              <a:spcBef>
                <a:spcPts val="0"/>
              </a:spcBef>
              <a:spcAft>
                <a:spcPts val="0"/>
              </a:spcAft>
              <a:buNone/>
            </a:pPr>
            <a:endParaRPr sz="2000">
              <a:solidFill>
                <a:srgbClr val="000000"/>
              </a:solidFill>
              <a:latin typeface="Times New Roman"/>
              <a:ea typeface="Times New Roman"/>
              <a:cs typeface="Times New Roman"/>
              <a:sym typeface="Times New Roman"/>
            </a:endParaRPr>
          </a:p>
        </p:txBody>
      </p:sp>
      <p:pic>
        <p:nvPicPr>
          <p:cNvPr id="236" name="Shape 236"/>
          <p:cNvPicPr preferRelativeResize="0"/>
          <p:nvPr/>
        </p:nvPicPr>
        <p:blipFill>
          <a:blip r:embed="rId3">
            <a:alphaModFix/>
          </a:blip>
          <a:stretch>
            <a:fillRect/>
          </a:stretch>
        </p:blipFill>
        <p:spPr>
          <a:xfrm>
            <a:off x="2188478" y="5436000"/>
            <a:ext cx="6866824" cy="1944999"/>
          </a:xfrm>
          <a:prstGeom prst="rect">
            <a:avLst/>
          </a:prstGeom>
          <a:noFill/>
          <a:ln>
            <a:noFill/>
          </a:ln>
        </p:spPr>
      </p:pic>
      <p:sp>
        <p:nvSpPr>
          <p:cNvPr id="237" name="Shape 237"/>
          <p:cNvSpPr/>
          <p:nvPr/>
        </p:nvSpPr>
        <p:spPr>
          <a:xfrm>
            <a:off x="1811175" y="5246858"/>
            <a:ext cx="3194925" cy="690800"/>
          </a:xfrm>
          <a:custGeom>
            <a:avLst/>
            <a:gdLst/>
            <a:ahLst/>
            <a:cxnLst/>
            <a:rect l="0" t="0" r="0" b="0"/>
            <a:pathLst>
              <a:path w="127797" h="27632" extrusionOk="0">
                <a:moveTo>
                  <a:pt x="0" y="20442"/>
                </a:moveTo>
                <a:cubicBezTo>
                  <a:pt x="5011" y="17366"/>
                  <a:pt x="20388" y="4837"/>
                  <a:pt x="30070" y="1990"/>
                </a:cubicBezTo>
                <a:cubicBezTo>
                  <a:pt x="39751" y="-857"/>
                  <a:pt x="47952" y="-857"/>
                  <a:pt x="58090" y="3357"/>
                </a:cubicBezTo>
                <a:cubicBezTo>
                  <a:pt x="68227" y="7571"/>
                  <a:pt x="79275" y="24884"/>
                  <a:pt x="90893" y="27276"/>
                </a:cubicBezTo>
                <a:cubicBezTo>
                  <a:pt x="102510" y="29668"/>
                  <a:pt x="121646" y="19303"/>
                  <a:pt x="127797" y="17709"/>
                </a:cubicBezTo>
              </a:path>
            </a:pathLst>
          </a:custGeom>
          <a:noFill/>
          <a:ln w="28575" cap="flat" cmpd="sng">
            <a:solidFill>
              <a:srgbClr val="980000"/>
            </a:solidFill>
            <a:prstDash val="solid"/>
            <a:round/>
            <a:headEnd type="none" w="lg" len="lg"/>
            <a:tailEnd type="triangle" w="lg" len="lg"/>
          </a:ln>
        </p:spPr>
      </p:sp>
      <p:sp>
        <p:nvSpPr>
          <p:cNvPr id="238" name="Shape 238"/>
          <p:cNvSpPr/>
          <p:nvPr/>
        </p:nvSpPr>
        <p:spPr>
          <a:xfrm>
            <a:off x="5245300" y="5355872"/>
            <a:ext cx="939700" cy="248275"/>
          </a:xfrm>
          <a:custGeom>
            <a:avLst/>
            <a:gdLst/>
            <a:ahLst/>
            <a:cxnLst/>
            <a:rect l="0" t="0" r="0" b="0"/>
            <a:pathLst>
              <a:path w="37588" h="9931" extrusionOk="0">
                <a:moveTo>
                  <a:pt x="0" y="9931"/>
                </a:moveTo>
                <a:cubicBezTo>
                  <a:pt x="3075" y="8336"/>
                  <a:pt x="12187" y="1616"/>
                  <a:pt x="18452" y="363"/>
                </a:cubicBezTo>
                <a:cubicBezTo>
                  <a:pt x="24716" y="-890"/>
                  <a:pt x="34398" y="2071"/>
                  <a:pt x="37588" y="2413"/>
                </a:cubicBezTo>
              </a:path>
            </a:pathLst>
          </a:custGeom>
          <a:noFill/>
          <a:ln w="28575" cap="flat" cmpd="sng">
            <a:solidFill>
              <a:srgbClr val="980000"/>
            </a:solidFill>
            <a:prstDash val="solid"/>
            <a:round/>
            <a:headEnd type="none" w="lg" len="lg"/>
            <a:tailEnd type="triangle" w="lg" len="lg"/>
          </a:ln>
        </p:spPr>
      </p:sp>
      <p:sp>
        <p:nvSpPr>
          <p:cNvPr id="239" name="Shape 239"/>
          <p:cNvSpPr/>
          <p:nvPr/>
        </p:nvSpPr>
        <p:spPr>
          <a:xfrm>
            <a:off x="6560875" y="5467450"/>
            <a:ext cx="2374825" cy="939700"/>
          </a:xfrm>
          <a:custGeom>
            <a:avLst/>
            <a:gdLst/>
            <a:ahLst/>
            <a:cxnLst/>
            <a:rect l="0" t="0" r="0" b="0"/>
            <a:pathLst>
              <a:path w="94993" h="37588" extrusionOk="0">
                <a:moveTo>
                  <a:pt x="0" y="0"/>
                </a:moveTo>
                <a:cubicBezTo>
                  <a:pt x="3530" y="569"/>
                  <a:pt x="15831" y="-114"/>
                  <a:pt x="21185" y="3417"/>
                </a:cubicBezTo>
                <a:cubicBezTo>
                  <a:pt x="26538" y="6948"/>
                  <a:pt x="26766" y="16174"/>
                  <a:pt x="32120" y="21186"/>
                </a:cubicBezTo>
                <a:cubicBezTo>
                  <a:pt x="37473" y="26197"/>
                  <a:pt x="42826" y="30753"/>
                  <a:pt x="53305" y="33487"/>
                </a:cubicBezTo>
                <a:cubicBezTo>
                  <a:pt x="63783" y="36220"/>
                  <a:pt x="88045" y="36904"/>
                  <a:pt x="94993" y="37588"/>
                </a:cubicBezTo>
              </a:path>
            </a:pathLst>
          </a:custGeom>
          <a:noFill/>
          <a:ln w="28575" cap="flat" cmpd="sng">
            <a:solidFill>
              <a:srgbClr val="980000"/>
            </a:solidFill>
            <a:prstDash val="solid"/>
            <a:round/>
            <a:headEnd type="none" w="lg" len="lg"/>
            <a:tailEnd type="triangle" w="lg" len="lg"/>
          </a:ln>
        </p:spPr>
      </p:sp>
      <p:pic>
        <p:nvPicPr>
          <p:cNvPr id="240" name="Shape 240"/>
          <p:cNvPicPr preferRelativeResize="0"/>
          <p:nvPr/>
        </p:nvPicPr>
        <p:blipFill rotWithShape="1">
          <a:blip r:embed="rId3">
            <a:alphaModFix/>
          </a:blip>
          <a:srcRect l="71040"/>
          <a:stretch/>
        </p:blipFill>
        <p:spPr>
          <a:xfrm rot="-1674457">
            <a:off x="46891" y="5192738"/>
            <a:ext cx="1988541" cy="1944998"/>
          </a:xfrm>
          <a:prstGeom prst="rect">
            <a:avLst/>
          </a:prstGeom>
          <a:noFill/>
          <a:ln>
            <a:noFill/>
          </a:ln>
        </p:spPr>
      </p:pic>
      <p:sp>
        <p:nvSpPr>
          <p:cNvPr id="241" name="Shape 241"/>
          <p:cNvSpPr/>
          <p:nvPr/>
        </p:nvSpPr>
        <p:spPr>
          <a:xfrm>
            <a:off x="256275" y="5928750"/>
            <a:ext cx="1383900" cy="307550"/>
          </a:xfrm>
          <a:custGeom>
            <a:avLst/>
            <a:gdLst/>
            <a:ahLst/>
            <a:cxnLst/>
            <a:rect l="0" t="0" r="0" b="0"/>
            <a:pathLst>
              <a:path w="55356" h="12302" extrusionOk="0">
                <a:moveTo>
                  <a:pt x="0" y="12302"/>
                </a:moveTo>
                <a:cubicBezTo>
                  <a:pt x="5011" y="10821"/>
                  <a:pt x="22324" y="4670"/>
                  <a:pt x="30070" y="3417"/>
                </a:cubicBezTo>
                <a:cubicBezTo>
                  <a:pt x="37815" y="2164"/>
                  <a:pt x="42257" y="5353"/>
                  <a:pt x="46472" y="4784"/>
                </a:cubicBezTo>
                <a:cubicBezTo>
                  <a:pt x="50686" y="4214"/>
                  <a:pt x="53875" y="797"/>
                  <a:pt x="55356" y="0"/>
                </a:cubicBezTo>
              </a:path>
            </a:pathLst>
          </a:custGeom>
          <a:noFill/>
          <a:ln w="28575" cap="flat" cmpd="sng">
            <a:solidFill>
              <a:srgbClr val="980000"/>
            </a:solidFill>
            <a:prstDash val="solid"/>
            <a:round/>
            <a:headEnd type="none" w="lg" len="lg"/>
            <a:tailEnd type="triangle" w="lg" len="lg"/>
          </a:ln>
        </p:spPr>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p:nvPr/>
        </p:nvSpPr>
        <p:spPr>
          <a:xfrm>
            <a:off x="204750" y="398600"/>
            <a:ext cx="5302800" cy="5649600"/>
          </a:xfrm>
          <a:prstGeom prst="rect">
            <a:avLst/>
          </a:prstGeom>
          <a:noFill/>
          <a:ln>
            <a:noFill/>
          </a:ln>
        </p:spPr>
        <p:txBody>
          <a:bodyPr lIns="38100" tIns="38100" rIns="38100" bIns="38100" anchor="t" anchorCtr="0">
            <a:noAutofit/>
          </a:bodyPr>
          <a:lstStyle/>
          <a:p>
            <a:pPr marL="0" marR="0" lvl="0" indent="0" algn="l" rtl="0">
              <a:lnSpc>
                <a:spcPct val="120000"/>
              </a:lnSpc>
              <a:spcBef>
                <a:spcPts val="0"/>
              </a:spcBef>
              <a:spcAft>
                <a:spcPts val="0"/>
              </a:spcAft>
              <a:buNone/>
            </a:pPr>
            <a:r>
              <a:rPr lang="en-US" sz="3600">
                <a:solidFill>
                  <a:srgbClr val="000000"/>
                </a:solidFill>
              </a:rPr>
              <a:t>To complete the signal, a </a:t>
            </a:r>
            <a:r>
              <a:rPr lang="en-US" sz="3600" u="sng">
                <a:solidFill>
                  <a:srgbClr val="000000"/>
                </a:solidFill>
              </a:rPr>
              <a:t>NEUROTRANSMITTER</a:t>
            </a:r>
            <a:r>
              <a:rPr lang="en-US" sz="3600">
                <a:solidFill>
                  <a:srgbClr val="000000"/>
                </a:solidFill>
              </a:rPr>
              <a:t> is released at the gap to signal the next neuron.</a:t>
            </a:r>
          </a:p>
          <a:p>
            <a:pPr marL="0" marR="0" lvl="0" indent="0" algn="l" rtl="0">
              <a:lnSpc>
                <a:spcPct val="120000"/>
              </a:lnSpc>
              <a:spcBef>
                <a:spcPts val="0"/>
              </a:spcBef>
              <a:spcAft>
                <a:spcPts val="0"/>
              </a:spcAft>
              <a:buNone/>
            </a:pPr>
            <a:endParaRPr sz="3600"/>
          </a:p>
          <a:p>
            <a:pPr marL="0" marR="0" lvl="0" indent="0" algn="l" rtl="0">
              <a:lnSpc>
                <a:spcPct val="120000"/>
              </a:lnSpc>
              <a:spcBef>
                <a:spcPts val="0"/>
              </a:spcBef>
              <a:spcAft>
                <a:spcPts val="0"/>
              </a:spcAft>
              <a:buNone/>
            </a:pPr>
            <a:r>
              <a:rPr lang="en-US" sz="3600"/>
              <a:t>Receptors on the dendrite receive the chemical message</a:t>
            </a:r>
          </a:p>
          <a:p>
            <a:pPr marL="0" marR="0" lvl="0" indent="0" algn="l" rtl="0">
              <a:lnSpc>
                <a:spcPct val="120000"/>
              </a:lnSpc>
              <a:spcBef>
                <a:spcPts val="0"/>
              </a:spcBef>
              <a:spcAft>
                <a:spcPts val="0"/>
              </a:spcAft>
              <a:buNone/>
            </a:pPr>
            <a:endParaRPr sz="2000">
              <a:solidFill>
                <a:srgbClr val="000000"/>
              </a:solidFill>
              <a:latin typeface="Times New Roman"/>
              <a:ea typeface="Times New Roman"/>
              <a:cs typeface="Times New Roman"/>
              <a:sym typeface="Times New Roman"/>
            </a:endParaRPr>
          </a:p>
        </p:txBody>
      </p:sp>
      <p:pic>
        <p:nvPicPr>
          <p:cNvPr id="247" name="Shape 247"/>
          <p:cNvPicPr preferRelativeResize="0"/>
          <p:nvPr/>
        </p:nvPicPr>
        <p:blipFill>
          <a:blip r:embed="rId3">
            <a:alphaModFix/>
          </a:blip>
          <a:stretch>
            <a:fillRect/>
          </a:stretch>
        </p:blipFill>
        <p:spPr>
          <a:xfrm>
            <a:off x="5842000" y="1177725"/>
            <a:ext cx="4317999" cy="466724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pic>
        <p:nvPicPr>
          <p:cNvPr id="37" name="Shape 37"/>
          <p:cNvPicPr preferRelativeResize="0"/>
          <p:nvPr/>
        </p:nvPicPr>
        <p:blipFill>
          <a:blip r:embed="rId3">
            <a:alphaModFix/>
          </a:blip>
          <a:stretch>
            <a:fillRect/>
          </a:stretch>
        </p:blipFill>
        <p:spPr>
          <a:xfrm>
            <a:off x="0" y="253975"/>
            <a:ext cx="10160000" cy="582074"/>
          </a:xfrm>
          <a:prstGeom prst="rect">
            <a:avLst/>
          </a:prstGeom>
          <a:noFill/>
          <a:ln>
            <a:noFill/>
          </a:ln>
        </p:spPr>
      </p:pic>
      <p:sp>
        <p:nvSpPr>
          <p:cNvPr id="38" name="Shape 38"/>
          <p:cNvSpPr txBox="1">
            <a:spLocks noGrp="1"/>
          </p:cNvSpPr>
          <p:nvPr>
            <p:ph type="title"/>
          </p:nvPr>
        </p:nvSpPr>
        <p:spPr>
          <a:xfrm>
            <a:off x="102300" y="305150"/>
            <a:ext cx="10031574" cy="550674"/>
          </a:xfrm>
          <a:prstGeom prst="rect">
            <a:avLst/>
          </a:prstGeom>
          <a:noFill/>
          <a:ln>
            <a:noFill/>
          </a:ln>
        </p:spPr>
        <p:txBody>
          <a:bodyPr lIns="38100" tIns="38100" rIns="38100" bIns="38100" anchor="t" anchorCtr="0">
            <a:noAutofit/>
          </a:bodyPr>
          <a:lstStyle/>
          <a:p>
            <a:pPr marL="0" marR="0" lvl="0" indent="0" algn="l" rtl="0">
              <a:lnSpc>
                <a:spcPct val="120089"/>
              </a:lnSpc>
              <a:spcBef>
                <a:spcPts val="0"/>
              </a:spcBef>
              <a:spcAft>
                <a:spcPts val="0"/>
              </a:spcAft>
              <a:buNone/>
            </a:pPr>
            <a:r>
              <a:rPr lang="en-US" sz="3111">
                <a:solidFill>
                  <a:srgbClr val="CCFF66"/>
                </a:solidFill>
                <a:latin typeface="Times New Roman"/>
                <a:ea typeface="Times New Roman"/>
                <a:cs typeface="Times New Roman"/>
                <a:sym typeface="Times New Roman"/>
              </a:rPr>
              <a:t>Basic Divisions of the Nervous System</a:t>
            </a:r>
          </a:p>
        </p:txBody>
      </p:sp>
      <p:sp>
        <p:nvSpPr>
          <p:cNvPr id="39" name="Shape 39"/>
          <p:cNvSpPr txBox="1"/>
          <p:nvPr/>
        </p:nvSpPr>
        <p:spPr>
          <a:xfrm>
            <a:off x="7214300" y="7163150"/>
            <a:ext cx="2496250" cy="312549"/>
          </a:xfrm>
          <a:prstGeom prst="rect">
            <a:avLst/>
          </a:prstGeom>
          <a:noFill/>
          <a:ln>
            <a:noFill/>
          </a:ln>
        </p:spPr>
        <p:txBody>
          <a:bodyPr lIns="38100" tIns="38100" rIns="38100" bIns="38100" anchor="t" anchorCtr="0">
            <a:noAutofit/>
          </a:bodyPr>
          <a:lstStyle/>
          <a:p>
            <a:pPr marL="0" marR="0" lvl="0" indent="0" algn="r">
              <a:lnSpc>
                <a:spcPct val="119642"/>
              </a:lnSpc>
              <a:spcBef>
                <a:spcPts val="0"/>
              </a:spcBef>
              <a:spcAft>
                <a:spcPts val="0"/>
              </a:spcAft>
              <a:buNone/>
            </a:pPr>
            <a:r>
              <a:rPr lang="en-US" sz="1555" b="1">
                <a:solidFill>
                  <a:srgbClr val="000000"/>
                </a:solidFill>
                <a:latin typeface="Times New Roman"/>
                <a:ea typeface="Times New Roman"/>
                <a:cs typeface="Times New Roman"/>
                <a:sym typeface="Times New Roman"/>
              </a:rPr>
              <a:t>Figure 12.2</a:t>
            </a:r>
          </a:p>
        </p:txBody>
      </p:sp>
      <p:pic>
        <p:nvPicPr>
          <p:cNvPr id="40" name="Shape 40"/>
          <p:cNvPicPr preferRelativeResize="0"/>
          <p:nvPr/>
        </p:nvPicPr>
        <p:blipFill>
          <a:blip r:embed="rId4">
            <a:alphaModFix/>
          </a:blip>
          <a:stretch>
            <a:fillRect/>
          </a:stretch>
        </p:blipFill>
        <p:spPr>
          <a:xfrm>
            <a:off x="407475" y="1017075"/>
            <a:ext cx="7545899" cy="6138325"/>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Shape 252"/>
          <p:cNvPicPr preferRelativeResize="0"/>
          <p:nvPr/>
        </p:nvPicPr>
        <p:blipFill>
          <a:blip r:embed="rId3">
            <a:alphaModFix/>
          </a:blip>
          <a:stretch>
            <a:fillRect/>
          </a:stretch>
        </p:blipFill>
        <p:spPr>
          <a:xfrm>
            <a:off x="0" y="253975"/>
            <a:ext cx="10160000" cy="592650"/>
          </a:xfrm>
          <a:prstGeom prst="rect">
            <a:avLst/>
          </a:prstGeom>
          <a:noFill/>
          <a:ln>
            <a:noFill/>
          </a:ln>
        </p:spPr>
      </p:pic>
      <p:sp>
        <p:nvSpPr>
          <p:cNvPr id="253" name="Shape 253"/>
          <p:cNvSpPr txBox="1">
            <a:spLocks noGrp="1"/>
          </p:cNvSpPr>
          <p:nvPr>
            <p:ph type="title"/>
          </p:nvPr>
        </p:nvSpPr>
        <p:spPr>
          <a:xfrm>
            <a:off x="102300" y="305150"/>
            <a:ext cx="10031574" cy="566550"/>
          </a:xfrm>
          <a:prstGeom prst="rect">
            <a:avLst/>
          </a:prstGeom>
          <a:noFill/>
          <a:ln>
            <a:noFill/>
          </a:ln>
        </p:spPr>
        <p:txBody>
          <a:bodyPr lIns="38100" tIns="38100" rIns="38100" bIns="38100" anchor="t" anchorCtr="0">
            <a:noAutofit/>
          </a:bodyPr>
          <a:lstStyle/>
          <a:p>
            <a:pPr marL="0" marR="0" lvl="0" indent="0" algn="l">
              <a:lnSpc>
                <a:spcPct val="120089"/>
              </a:lnSpc>
              <a:spcBef>
                <a:spcPts val="0"/>
              </a:spcBef>
              <a:spcAft>
                <a:spcPts val="0"/>
              </a:spcAft>
              <a:buNone/>
            </a:pPr>
            <a:r>
              <a:rPr lang="en-US" sz="3111">
                <a:solidFill>
                  <a:srgbClr val="CCFF66"/>
                </a:solidFill>
                <a:latin typeface="Times New Roman"/>
                <a:ea typeface="Times New Roman"/>
                <a:cs typeface="Times New Roman"/>
                <a:sym typeface="Times New Roman"/>
              </a:rPr>
              <a:t>Neurotransmitters</a:t>
            </a:r>
          </a:p>
        </p:txBody>
      </p:sp>
      <p:sp>
        <p:nvSpPr>
          <p:cNvPr id="254" name="Shape 254"/>
          <p:cNvSpPr txBox="1"/>
          <p:nvPr/>
        </p:nvSpPr>
        <p:spPr>
          <a:xfrm>
            <a:off x="864300" y="1067150"/>
            <a:ext cx="8507575" cy="2175225"/>
          </a:xfrm>
          <a:prstGeom prst="rect">
            <a:avLst/>
          </a:prstGeom>
          <a:noFill/>
          <a:ln>
            <a:noFill/>
          </a:ln>
        </p:spPr>
        <p:txBody>
          <a:bodyPr lIns="38100" tIns="38100" rIns="38100" bIns="38100" anchor="t" anchorCtr="0">
            <a:noAutofit/>
          </a:bodyPr>
          <a:lstStyle/>
          <a:p>
            <a:pPr marL="0" marR="0" lvl="0" indent="0" algn="l">
              <a:lnSpc>
                <a:spcPct val="120089"/>
              </a:lnSpc>
              <a:spcBef>
                <a:spcPts val="0"/>
              </a:spcBef>
              <a:spcAft>
                <a:spcPts val="0"/>
              </a:spcAft>
              <a:buNone/>
            </a:pPr>
            <a:r>
              <a:rPr lang="en-US" sz="3111" b="1" u="sng">
                <a:solidFill>
                  <a:srgbClr val="000000"/>
                </a:solidFill>
              </a:rPr>
              <a:t>Excitatory</a:t>
            </a:r>
            <a:r>
              <a:rPr lang="en-US" sz="3111" b="1">
                <a:solidFill>
                  <a:srgbClr val="000000"/>
                </a:solidFill>
              </a:rPr>
              <a:t> </a:t>
            </a:r>
            <a:r>
              <a:rPr lang="en-US" sz="3111">
                <a:solidFill>
                  <a:srgbClr val="000000"/>
                </a:solidFill>
              </a:rPr>
              <a:t>- increase membrane permeability, increases chance for threshold to be achieved</a:t>
            </a:r>
          </a:p>
          <a:p>
            <a:pPr marL="0" marR="0" lvl="0" indent="0" algn="l">
              <a:lnSpc>
                <a:spcPct val="120089"/>
              </a:lnSpc>
              <a:spcBef>
                <a:spcPts val="563"/>
              </a:spcBef>
              <a:spcAft>
                <a:spcPts val="0"/>
              </a:spcAft>
              <a:buNone/>
            </a:pPr>
            <a:r>
              <a:rPr lang="en-US" sz="3111" b="1" u="sng">
                <a:solidFill>
                  <a:srgbClr val="000000"/>
                </a:solidFill>
              </a:rPr>
              <a:t>Inhibitory</a:t>
            </a:r>
            <a:r>
              <a:rPr lang="en-US" sz="3111">
                <a:solidFill>
                  <a:srgbClr val="000000"/>
                </a:solidFill>
              </a:rPr>
              <a:t> - decrease membrane permeability, decrease chance for threshold to be achieved</a:t>
            </a:r>
          </a:p>
        </p:txBody>
      </p:sp>
      <p:pic>
        <p:nvPicPr>
          <p:cNvPr id="255" name="Shape 255"/>
          <p:cNvPicPr preferRelativeResize="0"/>
          <p:nvPr/>
        </p:nvPicPr>
        <p:blipFill>
          <a:blip r:embed="rId4">
            <a:alphaModFix/>
          </a:blip>
          <a:stretch>
            <a:fillRect/>
          </a:stretch>
        </p:blipFill>
        <p:spPr>
          <a:xfrm>
            <a:off x="1016000" y="3654900"/>
            <a:ext cx="7925074" cy="3455250"/>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Shape 260"/>
          <p:cNvPicPr preferRelativeResize="0"/>
          <p:nvPr/>
        </p:nvPicPr>
        <p:blipFill>
          <a:blip r:embed="rId3">
            <a:alphaModFix/>
          </a:blip>
          <a:stretch>
            <a:fillRect/>
          </a:stretch>
        </p:blipFill>
        <p:spPr>
          <a:xfrm>
            <a:off x="0" y="253975"/>
            <a:ext cx="10160000" cy="582074"/>
          </a:xfrm>
          <a:prstGeom prst="rect">
            <a:avLst/>
          </a:prstGeom>
          <a:noFill/>
          <a:ln>
            <a:noFill/>
          </a:ln>
        </p:spPr>
      </p:pic>
      <p:sp>
        <p:nvSpPr>
          <p:cNvPr id="261" name="Shape 261"/>
          <p:cNvSpPr txBox="1">
            <a:spLocks noGrp="1"/>
          </p:cNvSpPr>
          <p:nvPr>
            <p:ph type="title"/>
          </p:nvPr>
        </p:nvSpPr>
        <p:spPr>
          <a:xfrm>
            <a:off x="102300" y="305150"/>
            <a:ext cx="10031574" cy="550674"/>
          </a:xfrm>
          <a:prstGeom prst="rect">
            <a:avLst/>
          </a:prstGeom>
          <a:noFill/>
          <a:ln>
            <a:noFill/>
          </a:ln>
        </p:spPr>
        <p:txBody>
          <a:bodyPr lIns="38100" tIns="38100" rIns="38100" bIns="38100" anchor="t" anchorCtr="0">
            <a:noAutofit/>
          </a:bodyPr>
          <a:lstStyle/>
          <a:p>
            <a:pPr marL="0" marR="0" lvl="0" indent="0" algn="l">
              <a:lnSpc>
                <a:spcPct val="120089"/>
              </a:lnSpc>
              <a:spcBef>
                <a:spcPts val="0"/>
              </a:spcBef>
              <a:spcAft>
                <a:spcPts val="0"/>
              </a:spcAft>
              <a:buNone/>
            </a:pPr>
            <a:r>
              <a:rPr lang="en-US" sz="3111">
                <a:solidFill>
                  <a:srgbClr val="CCFF66"/>
                </a:solidFill>
                <a:latin typeface="Times New Roman"/>
                <a:ea typeface="Times New Roman"/>
                <a:cs typeface="Times New Roman"/>
                <a:sym typeface="Times New Roman"/>
              </a:rPr>
              <a:t>Types of Neurotransmitters</a:t>
            </a:r>
          </a:p>
        </p:txBody>
      </p:sp>
      <p:sp>
        <p:nvSpPr>
          <p:cNvPr id="262" name="Shape 262"/>
          <p:cNvSpPr txBox="1"/>
          <p:nvPr/>
        </p:nvSpPr>
        <p:spPr>
          <a:xfrm>
            <a:off x="525625" y="1236475"/>
            <a:ext cx="8507575" cy="2852550"/>
          </a:xfrm>
          <a:prstGeom prst="rect">
            <a:avLst/>
          </a:prstGeom>
          <a:noFill/>
          <a:ln>
            <a:noFill/>
          </a:ln>
        </p:spPr>
        <p:txBody>
          <a:bodyPr lIns="38100" tIns="38100" rIns="38100" bIns="38100" anchor="t" anchorCtr="0">
            <a:noAutofit/>
          </a:bodyPr>
          <a:lstStyle/>
          <a:p>
            <a:pPr marL="381000" marR="0" lvl="0" indent="-248355" algn="l" rtl="0">
              <a:lnSpc>
                <a:spcPct val="120089"/>
              </a:lnSpc>
              <a:spcBef>
                <a:spcPts val="0"/>
              </a:spcBef>
              <a:spcAft>
                <a:spcPts val="0"/>
              </a:spcAft>
              <a:buClr>
                <a:srgbClr val="000000"/>
              </a:buClr>
              <a:buSzPct val="100358"/>
              <a:buFont typeface="Arial"/>
              <a:buChar char="●"/>
            </a:pPr>
            <a:r>
              <a:rPr lang="en-US" sz="3111">
                <a:solidFill>
                  <a:srgbClr val="000000"/>
                </a:solidFill>
                <a:latin typeface="Times New Roman"/>
                <a:ea typeface="Times New Roman"/>
                <a:cs typeface="Times New Roman"/>
                <a:sym typeface="Times New Roman"/>
              </a:rPr>
              <a:t>Acetylcholine - stimulates muscle contraction</a:t>
            </a:r>
          </a:p>
          <a:p>
            <a:pPr marL="381000" marR="0" lvl="0" indent="-248355" algn="l" rtl="0">
              <a:lnSpc>
                <a:spcPct val="120089"/>
              </a:lnSpc>
              <a:spcBef>
                <a:spcPts val="563"/>
              </a:spcBef>
              <a:spcAft>
                <a:spcPts val="0"/>
              </a:spcAft>
              <a:buClr>
                <a:srgbClr val="000000"/>
              </a:buClr>
              <a:buSzPct val="100358"/>
              <a:buFont typeface="Arial"/>
              <a:buChar char="●"/>
            </a:pPr>
            <a:r>
              <a:rPr lang="en-US" sz="3111">
                <a:solidFill>
                  <a:srgbClr val="000000"/>
                </a:solidFill>
                <a:latin typeface="Times New Roman"/>
                <a:ea typeface="Times New Roman"/>
                <a:cs typeface="Times New Roman"/>
                <a:sym typeface="Times New Roman"/>
              </a:rPr>
              <a:t>Monoamines - Norepinephrine &amp; Dopamine (sense of feeling good, low levels = depression)</a:t>
            </a:r>
          </a:p>
          <a:p>
            <a:pPr marL="381000" marR="0" lvl="0" indent="-248355" algn="l" rtl="0">
              <a:lnSpc>
                <a:spcPct val="120089"/>
              </a:lnSpc>
              <a:spcBef>
                <a:spcPts val="563"/>
              </a:spcBef>
              <a:spcAft>
                <a:spcPts val="0"/>
              </a:spcAft>
              <a:buClr>
                <a:srgbClr val="000000"/>
              </a:buClr>
              <a:buSzPct val="100358"/>
              <a:buFont typeface="Arial"/>
              <a:buChar char="●"/>
            </a:pPr>
            <a:r>
              <a:rPr lang="en-US" sz="3111">
                <a:solidFill>
                  <a:srgbClr val="000000"/>
                </a:solidFill>
                <a:latin typeface="Times New Roman"/>
                <a:ea typeface="Times New Roman"/>
                <a:cs typeface="Times New Roman"/>
                <a:sym typeface="Times New Roman"/>
              </a:rPr>
              <a:t>Serotonin (sleepiness) and mood</a:t>
            </a:r>
          </a:p>
          <a:p>
            <a:pPr marR="0" lvl="0" algn="l" rtl="0">
              <a:lnSpc>
                <a:spcPct val="120089"/>
              </a:lnSpc>
              <a:spcBef>
                <a:spcPts val="563"/>
              </a:spcBef>
              <a:spcAft>
                <a:spcPts val="0"/>
              </a:spcAft>
              <a:buNone/>
            </a:pPr>
            <a:endParaRPr sz="3111">
              <a:solidFill>
                <a:srgbClr val="000000"/>
              </a:solidFill>
              <a:latin typeface="Times New Roman"/>
              <a:ea typeface="Times New Roman"/>
              <a:cs typeface="Times New Roman"/>
              <a:sym typeface="Times New Roman"/>
            </a:endParaRPr>
          </a:p>
        </p:txBody>
      </p:sp>
      <p:pic>
        <p:nvPicPr>
          <p:cNvPr id="263" name="Shape 263"/>
          <p:cNvPicPr preferRelativeResize="0"/>
          <p:nvPr/>
        </p:nvPicPr>
        <p:blipFill>
          <a:blip r:embed="rId4">
            <a:alphaModFix/>
          </a:blip>
          <a:stretch>
            <a:fillRect/>
          </a:stretch>
        </p:blipFill>
        <p:spPr>
          <a:xfrm>
            <a:off x="677325" y="4148650"/>
            <a:ext cx="4233324" cy="3175000"/>
          </a:xfrm>
          <a:prstGeom prst="rect">
            <a:avLst/>
          </a:prstGeom>
          <a:noFill/>
          <a:ln>
            <a:noFill/>
          </a:ln>
        </p:spPr>
      </p:pic>
      <p:pic>
        <p:nvPicPr>
          <p:cNvPr id="264" name="Shape 264"/>
          <p:cNvPicPr preferRelativeResize="0"/>
          <p:nvPr/>
        </p:nvPicPr>
        <p:blipFill>
          <a:blip r:embed="rId5">
            <a:alphaModFix/>
          </a:blip>
          <a:stretch>
            <a:fillRect/>
          </a:stretch>
        </p:blipFill>
        <p:spPr>
          <a:xfrm>
            <a:off x="5588000" y="4233325"/>
            <a:ext cx="3175000" cy="3175000"/>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p:nvPr/>
        </p:nvSpPr>
        <p:spPr>
          <a:xfrm>
            <a:off x="450550" y="109175"/>
            <a:ext cx="9258899" cy="3009899"/>
          </a:xfrm>
          <a:prstGeom prst="rect">
            <a:avLst/>
          </a:prstGeom>
          <a:noFill/>
          <a:ln>
            <a:noFill/>
          </a:ln>
        </p:spPr>
        <p:txBody>
          <a:bodyPr lIns="91425" tIns="91425" rIns="91425" bIns="91425" anchor="t" anchorCtr="0">
            <a:noAutofit/>
          </a:bodyPr>
          <a:lstStyle/>
          <a:p>
            <a:pPr lvl="0" rtl="0">
              <a:spcBef>
                <a:spcPts val="0"/>
              </a:spcBef>
              <a:buNone/>
            </a:pPr>
            <a:r>
              <a:rPr lang="en-US" sz="2400"/>
              <a:t>Endorphins = reduction of pain</a:t>
            </a:r>
          </a:p>
          <a:p>
            <a:pPr lvl="0" rtl="0">
              <a:spcBef>
                <a:spcPts val="0"/>
              </a:spcBef>
              <a:buNone/>
            </a:pPr>
            <a:endParaRPr sz="2400"/>
          </a:p>
          <a:p>
            <a:pPr lvl="0" rtl="0">
              <a:spcBef>
                <a:spcPts val="0"/>
              </a:spcBef>
              <a:buClr>
                <a:schemeClr val="dk1"/>
              </a:buClr>
              <a:buSzPct val="45833"/>
              <a:buFont typeface="Arial"/>
              <a:buNone/>
            </a:pPr>
            <a:r>
              <a:rPr lang="en-US" sz="2400"/>
              <a:t>produced  during exercise,excitement, pain, love and they resemble the opiates in their abilities to produce a feeling of well-being.</a:t>
            </a:r>
          </a:p>
          <a:p>
            <a:pPr lvl="0" rtl="0">
              <a:spcBef>
                <a:spcPts val="0"/>
              </a:spcBef>
              <a:buNone/>
            </a:pPr>
            <a:endParaRPr sz="2400"/>
          </a:p>
          <a:p>
            <a:pPr lvl="0" rtl="0">
              <a:spcBef>
                <a:spcPts val="0"/>
              </a:spcBef>
              <a:buClr>
                <a:schemeClr val="dk1"/>
              </a:buClr>
              <a:buSzPct val="45833"/>
              <a:buFont typeface="Arial"/>
              <a:buNone/>
            </a:pPr>
            <a:r>
              <a:rPr lang="en-US" sz="2400"/>
              <a:t>The name “endorphin” comes from  endo- and -orphin; intended to mean "a morphine-like substance originating from within the body.</a:t>
            </a:r>
          </a:p>
          <a:p>
            <a:pPr lvl="0" rtl="0">
              <a:spcBef>
                <a:spcPts val="0"/>
              </a:spcBef>
              <a:buNone/>
            </a:pPr>
            <a:endParaRPr sz="2400"/>
          </a:p>
        </p:txBody>
      </p:sp>
      <p:pic>
        <p:nvPicPr>
          <p:cNvPr id="270" name="Shape 270"/>
          <p:cNvPicPr preferRelativeResize="0"/>
          <p:nvPr/>
        </p:nvPicPr>
        <p:blipFill>
          <a:blip r:embed="rId3">
            <a:alphaModFix/>
          </a:blip>
          <a:stretch>
            <a:fillRect/>
          </a:stretch>
        </p:blipFill>
        <p:spPr>
          <a:xfrm>
            <a:off x="1845787" y="3378850"/>
            <a:ext cx="6468424" cy="4086150"/>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Shape 275"/>
          <p:cNvPicPr preferRelativeResize="0"/>
          <p:nvPr/>
        </p:nvPicPr>
        <p:blipFill>
          <a:blip r:embed="rId3">
            <a:alphaModFix/>
          </a:blip>
          <a:stretch>
            <a:fillRect/>
          </a:stretch>
        </p:blipFill>
        <p:spPr>
          <a:xfrm>
            <a:off x="0" y="253975"/>
            <a:ext cx="10160000" cy="582074"/>
          </a:xfrm>
          <a:prstGeom prst="rect">
            <a:avLst/>
          </a:prstGeom>
          <a:noFill/>
          <a:ln>
            <a:noFill/>
          </a:ln>
        </p:spPr>
      </p:pic>
      <p:sp>
        <p:nvSpPr>
          <p:cNvPr id="276" name="Shape 276"/>
          <p:cNvSpPr txBox="1">
            <a:spLocks noGrp="1"/>
          </p:cNvSpPr>
          <p:nvPr>
            <p:ph type="title"/>
          </p:nvPr>
        </p:nvSpPr>
        <p:spPr>
          <a:xfrm>
            <a:off x="102300" y="305150"/>
            <a:ext cx="10031574" cy="550674"/>
          </a:xfrm>
          <a:prstGeom prst="rect">
            <a:avLst/>
          </a:prstGeom>
          <a:noFill/>
          <a:ln>
            <a:noFill/>
          </a:ln>
        </p:spPr>
        <p:txBody>
          <a:bodyPr lIns="38100" tIns="38100" rIns="38100" bIns="38100" anchor="t" anchorCtr="0">
            <a:noAutofit/>
          </a:bodyPr>
          <a:lstStyle/>
          <a:p>
            <a:pPr marL="0" marR="0" lvl="0" indent="0" algn="l">
              <a:lnSpc>
                <a:spcPct val="120089"/>
              </a:lnSpc>
              <a:spcBef>
                <a:spcPts val="0"/>
              </a:spcBef>
              <a:spcAft>
                <a:spcPts val="0"/>
              </a:spcAft>
              <a:buNone/>
            </a:pPr>
            <a:r>
              <a:rPr lang="en-US" sz="3111">
                <a:solidFill>
                  <a:srgbClr val="CCFF66"/>
                </a:solidFill>
                <a:latin typeface="Times New Roman"/>
                <a:ea typeface="Times New Roman"/>
                <a:cs typeface="Times New Roman"/>
                <a:sym typeface="Times New Roman"/>
              </a:rPr>
              <a:t>Drugs that Affect Synapses and Neurotransmitters</a:t>
            </a:r>
          </a:p>
        </p:txBody>
      </p:sp>
      <p:pic>
        <p:nvPicPr>
          <p:cNvPr id="277" name="Shape 277"/>
          <p:cNvPicPr preferRelativeResize="0"/>
          <p:nvPr/>
        </p:nvPicPr>
        <p:blipFill>
          <a:blip r:embed="rId4">
            <a:alphaModFix/>
          </a:blip>
          <a:stretch>
            <a:fillRect/>
          </a:stretch>
        </p:blipFill>
        <p:spPr>
          <a:xfrm>
            <a:off x="5850525" y="2509500"/>
            <a:ext cx="3997175" cy="4608344"/>
          </a:xfrm>
          <a:prstGeom prst="rect">
            <a:avLst/>
          </a:prstGeom>
          <a:noFill/>
          <a:ln>
            <a:noFill/>
          </a:ln>
        </p:spPr>
      </p:pic>
      <p:pic>
        <p:nvPicPr>
          <p:cNvPr id="278" name="Shape 278"/>
          <p:cNvPicPr preferRelativeResize="0"/>
          <p:nvPr/>
        </p:nvPicPr>
        <p:blipFill>
          <a:blip r:embed="rId5">
            <a:alphaModFix/>
          </a:blip>
          <a:stretch>
            <a:fillRect/>
          </a:stretch>
        </p:blipFill>
        <p:spPr>
          <a:xfrm>
            <a:off x="793750" y="3977825"/>
            <a:ext cx="4869149" cy="3140025"/>
          </a:xfrm>
          <a:prstGeom prst="rect">
            <a:avLst/>
          </a:prstGeom>
          <a:noFill/>
          <a:ln>
            <a:noFill/>
          </a:ln>
        </p:spPr>
      </p:pic>
      <p:sp>
        <p:nvSpPr>
          <p:cNvPr id="279" name="Shape 279"/>
          <p:cNvSpPr txBox="1"/>
          <p:nvPr/>
        </p:nvSpPr>
        <p:spPr>
          <a:xfrm>
            <a:off x="614200" y="1447075"/>
            <a:ext cx="5048699" cy="1939499"/>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2666" u="sng">
                <a:solidFill>
                  <a:srgbClr val="000000"/>
                </a:solidFill>
                <a:latin typeface="Arial"/>
                <a:ea typeface="Arial"/>
                <a:cs typeface="Arial"/>
                <a:sym typeface="Arial"/>
              </a:rPr>
              <a:t>Curare</a:t>
            </a:r>
            <a:r>
              <a:rPr lang="en-US" sz="2666">
                <a:solidFill>
                  <a:srgbClr val="000000"/>
                </a:solidFill>
                <a:latin typeface="Arial"/>
                <a:ea typeface="Arial"/>
                <a:cs typeface="Arial"/>
                <a:sym typeface="Arial"/>
              </a:rPr>
              <a:t> - poison made from frog skin and causes paralysis by blocking Ach receptors at the neuromuscular junction. </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Shape 284"/>
          <p:cNvPicPr preferRelativeResize="0"/>
          <p:nvPr/>
        </p:nvPicPr>
        <p:blipFill>
          <a:blip r:embed="rId3">
            <a:alphaModFix/>
          </a:blip>
          <a:stretch>
            <a:fillRect/>
          </a:stretch>
        </p:blipFill>
        <p:spPr>
          <a:xfrm>
            <a:off x="0" y="253975"/>
            <a:ext cx="10160000" cy="582074"/>
          </a:xfrm>
          <a:prstGeom prst="rect">
            <a:avLst/>
          </a:prstGeom>
          <a:noFill/>
          <a:ln>
            <a:noFill/>
          </a:ln>
        </p:spPr>
      </p:pic>
      <p:sp>
        <p:nvSpPr>
          <p:cNvPr id="285" name="Shape 285"/>
          <p:cNvSpPr txBox="1">
            <a:spLocks noGrp="1"/>
          </p:cNvSpPr>
          <p:nvPr>
            <p:ph type="title"/>
          </p:nvPr>
        </p:nvSpPr>
        <p:spPr>
          <a:xfrm>
            <a:off x="102300" y="305150"/>
            <a:ext cx="10031574" cy="550674"/>
          </a:xfrm>
          <a:prstGeom prst="rect">
            <a:avLst/>
          </a:prstGeom>
          <a:noFill/>
          <a:ln>
            <a:noFill/>
          </a:ln>
        </p:spPr>
        <p:txBody>
          <a:bodyPr lIns="38100" tIns="38100" rIns="38100" bIns="38100" anchor="t" anchorCtr="0">
            <a:noAutofit/>
          </a:bodyPr>
          <a:lstStyle/>
          <a:p>
            <a:pPr marL="0" marR="0" lvl="0" indent="0" algn="l">
              <a:lnSpc>
                <a:spcPct val="120089"/>
              </a:lnSpc>
              <a:spcBef>
                <a:spcPts val="0"/>
              </a:spcBef>
              <a:spcAft>
                <a:spcPts val="0"/>
              </a:spcAft>
              <a:buNone/>
            </a:pPr>
            <a:r>
              <a:rPr lang="en-US" sz="3111">
                <a:solidFill>
                  <a:srgbClr val="CCFF66"/>
                </a:solidFill>
                <a:latin typeface="Times New Roman"/>
                <a:ea typeface="Times New Roman"/>
                <a:cs typeface="Times New Roman"/>
                <a:sym typeface="Times New Roman"/>
              </a:rPr>
              <a:t>Drugs that Affect Synapses and Neurotransmitters</a:t>
            </a:r>
          </a:p>
        </p:txBody>
      </p:sp>
      <p:sp>
        <p:nvSpPr>
          <p:cNvPr id="286" name="Shape 286"/>
          <p:cNvSpPr txBox="1"/>
          <p:nvPr/>
        </p:nvSpPr>
        <p:spPr>
          <a:xfrm>
            <a:off x="205125" y="1422700"/>
            <a:ext cx="5999699" cy="5890200"/>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2666" u="sng">
                <a:solidFill>
                  <a:srgbClr val="000000"/>
                </a:solidFill>
                <a:latin typeface="Arial"/>
                <a:ea typeface="Arial"/>
                <a:cs typeface="Arial"/>
                <a:sym typeface="Arial"/>
              </a:rPr>
              <a:t>Strychnine</a:t>
            </a:r>
            <a:r>
              <a:rPr lang="en-US" sz="2666">
                <a:solidFill>
                  <a:srgbClr val="000000"/>
                </a:solidFill>
                <a:latin typeface="Arial"/>
                <a:ea typeface="Arial"/>
                <a:cs typeface="Arial"/>
                <a:sym typeface="Arial"/>
              </a:rPr>
              <a:t> poisoning can be fatal to humans and animals and can occur by inhalation, swallowing or absorption through eyes or mouth</a:t>
            </a:r>
          </a:p>
          <a:p>
            <a:pPr lvl="0" rtl="0">
              <a:lnSpc>
                <a:spcPct val="100000"/>
              </a:lnSpc>
              <a:spcBef>
                <a:spcPts val="0"/>
              </a:spcBef>
              <a:buNone/>
            </a:pPr>
            <a:endParaRPr sz="2666">
              <a:solidFill>
                <a:srgbClr val="000000"/>
              </a:solidFill>
              <a:latin typeface="Arial"/>
              <a:ea typeface="Arial"/>
              <a:cs typeface="Arial"/>
              <a:sym typeface="Arial"/>
            </a:endParaRPr>
          </a:p>
          <a:p>
            <a:pPr lvl="0" rtl="0">
              <a:lnSpc>
                <a:spcPct val="100000"/>
              </a:lnSpc>
              <a:spcBef>
                <a:spcPts val="0"/>
              </a:spcBef>
              <a:buNone/>
            </a:pPr>
            <a:r>
              <a:rPr lang="en-US" sz="2400">
                <a:solidFill>
                  <a:srgbClr val="000000"/>
                </a:solidFill>
                <a:latin typeface="Arial"/>
                <a:ea typeface="Arial"/>
                <a:cs typeface="Arial"/>
                <a:sym typeface="Arial"/>
              </a:rPr>
              <a:t>Strychnine is a </a:t>
            </a:r>
            <a:r>
              <a:rPr lang="en-US" sz="2400">
                <a:solidFill>
                  <a:srgbClr val="000000"/>
                </a:solidFill>
                <a:highlight>
                  <a:srgbClr val="FFFF00"/>
                </a:highlight>
                <a:latin typeface="Arial"/>
                <a:ea typeface="Arial"/>
                <a:cs typeface="Arial"/>
                <a:sym typeface="Arial"/>
              </a:rPr>
              <a:t>neurotoxin</a:t>
            </a:r>
            <a:r>
              <a:rPr lang="en-US" sz="2400">
                <a:solidFill>
                  <a:srgbClr val="000000"/>
                </a:solidFill>
                <a:latin typeface="Arial"/>
                <a:ea typeface="Arial"/>
                <a:cs typeface="Arial"/>
                <a:sym typeface="Arial"/>
              </a:rPr>
              <a:t> which acts as an antagonist of acetylcholine receptors. It primarily affects the motor nerves in the spinal cord which control muscle contraction. An impulse is triggered at one end of a nerve by the binding of neurotransmitters to the receptors.  </a:t>
            </a:r>
          </a:p>
          <a:p>
            <a:pPr lvl="0" rtl="0">
              <a:lnSpc>
                <a:spcPct val="100000"/>
              </a:lnSpc>
              <a:spcBef>
                <a:spcPts val="0"/>
              </a:spcBef>
              <a:buNone/>
            </a:pPr>
            <a:endParaRPr sz="2400"/>
          </a:p>
          <a:p>
            <a:pPr lvl="0" rtl="0">
              <a:lnSpc>
                <a:spcPct val="100000"/>
              </a:lnSpc>
              <a:spcBef>
                <a:spcPts val="0"/>
              </a:spcBef>
              <a:buNone/>
            </a:pPr>
            <a:r>
              <a:rPr lang="en-US" sz="2400"/>
              <a:t>Read about </a:t>
            </a:r>
            <a:r>
              <a:rPr lang="en-US" sz="2400" u="sng">
                <a:solidFill>
                  <a:schemeClr val="hlink"/>
                </a:solidFill>
                <a:hlinkClick r:id="rId4"/>
              </a:rPr>
              <a:t>Strychnine Poisoning</a:t>
            </a:r>
            <a:r>
              <a:rPr lang="en-US" sz="2400" u="sng">
                <a:solidFill>
                  <a:schemeClr val="hlink"/>
                </a:solidFill>
                <a:latin typeface="Arial"/>
                <a:ea typeface="Arial"/>
                <a:cs typeface="Arial"/>
                <a:sym typeface="Arial"/>
                <a:hlinkClick r:id="rId4"/>
              </a:rPr>
              <a:t> </a:t>
            </a:r>
          </a:p>
        </p:txBody>
      </p:sp>
      <p:pic>
        <p:nvPicPr>
          <p:cNvPr id="287" name="Shape 287"/>
          <p:cNvPicPr preferRelativeResize="0"/>
          <p:nvPr/>
        </p:nvPicPr>
        <p:blipFill>
          <a:blip r:embed="rId5">
            <a:alphaModFix/>
          </a:blip>
          <a:stretch>
            <a:fillRect/>
          </a:stretch>
        </p:blipFill>
        <p:spPr>
          <a:xfrm>
            <a:off x="6707625" y="1118675"/>
            <a:ext cx="2700550" cy="3049949"/>
          </a:xfrm>
          <a:prstGeom prst="rect">
            <a:avLst/>
          </a:prstGeom>
          <a:noFill/>
          <a:ln>
            <a:noFill/>
          </a:ln>
        </p:spPr>
      </p:pic>
      <p:pic>
        <p:nvPicPr>
          <p:cNvPr id="288" name="Shape 288"/>
          <p:cNvPicPr preferRelativeResize="0"/>
          <p:nvPr/>
        </p:nvPicPr>
        <p:blipFill>
          <a:blip r:embed="rId6">
            <a:alphaModFix/>
          </a:blip>
          <a:stretch>
            <a:fillRect/>
          </a:stretch>
        </p:blipFill>
        <p:spPr>
          <a:xfrm>
            <a:off x="6705600" y="4165600"/>
            <a:ext cx="2692400" cy="2794000"/>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Shape 301"/>
          <p:cNvPicPr preferRelativeResize="0"/>
          <p:nvPr/>
        </p:nvPicPr>
        <p:blipFill>
          <a:blip r:embed="rId3">
            <a:alphaModFix/>
          </a:blip>
          <a:stretch>
            <a:fillRect/>
          </a:stretch>
        </p:blipFill>
        <p:spPr>
          <a:xfrm>
            <a:off x="1726725" y="56650"/>
            <a:ext cx="7207875" cy="5768600"/>
          </a:xfrm>
          <a:prstGeom prst="rect">
            <a:avLst/>
          </a:prstGeom>
          <a:noFill/>
          <a:ln>
            <a:noFill/>
          </a:ln>
        </p:spPr>
      </p:pic>
      <p:sp>
        <p:nvSpPr>
          <p:cNvPr id="302" name="Shape 302"/>
          <p:cNvSpPr txBox="1"/>
          <p:nvPr/>
        </p:nvSpPr>
        <p:spPr>
          <a:xfrm>
            <a:off x="700550" y="5900450"/>
            <a:ext cx="9554999" cy="1645500"/>
          </a:xfrm>
          <a:prstGeom prst="rect">
            <a:avLst/>
          </a:prstGeom>
          <a:noFill/>
          <a:ln>
            <a:noFill/>
          </a:ln>
        </p:spPr>
        <p:txBody>
          <a:bodyPr lIns="91425" tIns="91425" rIns="91425" bIns="91425" anchor="t" anchorCtr="0">
            <a:noAutofit/>
          </a:bodyPr>
          <a:lstStyle/>
          <a:p>
            <a:pPr lvl="0">
              <a:spcBef>
                <a:spcPts val="0"/>
              </a:spcBef>
              <a:buNone/>
            </a:pPr>
            <a:r>
              <a:rPr lang="en-US" sz="1500">
                <a:solidFill>
                  <a:srgbClr val="5E5E5E"/>
                </a:solidFill>
                <a:highlight>
                  <a:srgbClr val="FFFFFF"/>
                </a:highlight>
                <a:latin typeface="Verdana"/>
                <a:ea typeface="Verdana"/>
                <a:cs typeface="Verdana"/>
                <a:sym typeface="Verdana"/>
              </a:rPr>
              <a:t>In the normal communication process, dopamine is released by a neuron into the synapse, where it can bind to dopamine receptors on neighboring neurons. Normally, dopamine is then recycled back into the transmitting neuron by a specialized protein called the dopamine transporter. If cocaine is present, it attaches to the dopamine transporter and blocks the normal recycling process, resulting in a buildup of dopamine in the synapse, which contributes to the pleasurable effects of cocaine.</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lvl="0" rtl="0">
              <a:lnSpc>
                <a:spcPct val="100000"/>
              </a:lnSpc>
              <a:spcBef>
                <a:spcPts val="0"/>
              </a:spcBef>
              <a:buNone/>
            </a:pPr>
            <a:r>
              <a:rPr lang="en-US" sz="4266">
                <a:solidFill>
                  <a:srgbClr val="000000"/>
                </a:solidFill>
                <a:latin typeface="Arial"/>
                <a:ea typeface="Arial"/>
                <a:cs typeface="Arial"/>
                <a:sym typeface="Arial"/>
              </a:rPr>
              <a:t>LSD; lysergic acid diethylamide</a:t>
            </a:r>
          </a:p>
        </p:txBody>
      </p:sp>
      <p:sp>
        <p:nvSpPr>
          <p:cNvPr id="308" name="Shape 308"/>
          <p:cNvSpPr txBox="1">
            <a:spLocks noGrp="1"/>
          </p:cNvSpPr>
          <p:nvPr>
            <p:ph type="body" idx="1"/>
          </p:nvPr>
        </p:nvSpPr>
        <p:spPr>
          <a:xfrm>
            <a:off x="360675" y="1405275"/>
            <a:ext cx="3149700" cy="3289200"/>
          </a:xfrm>
          <a:prstGeom prst="rect">
            <a:avLst/>
          </a:prstGeom>
        </p:spPr>
        <p:txBody>
          <a:bodyPr lIns="38100" tIns="38100" rIns="38100" bIns="38100" anchor="t" anchorCtr="0">
            <a:noAutofit/>
          </a:bodyPr>
          <a:lstStyle/>
          <a:p>
            <a:pPr lvl="0" rtl="0">
              <a:lnSpc>
                <a:spcPct val="100000"/>
              </a:lnSpc>
              <a:spcBef>
                <a:spcPts val="0"/>
              </a:spcBef>
              <a:buNone/>
            </a:pPr>
            <a:r>
              <a:rPr lang="en-US" sz="2400">
                <a:solidFill>
                  <a:srgbClr val="000000"/>
                </a:solidFill>
                <a:latin typeface="Arial"/>
                <a:ea typeface="Arial"/>
                <a:cs typeface="Arial"/>
                <a:sym typeface="Arial"/>
              </a:rPr>
              <a:t>Actions/Effects: LSD alters the action of the neurotransmitters serotonin, norepinephrine, and dopamine, triggering extreme changes in brain function.  </a:t>
            </a:r>
          </a:p>
          <a:p>
            <a:pPr lvl="0" rtl="0">
              <a:lnSpc>
                <a:spcPct val="100000"/>
              </a:lnSpc>
              <a:spcBef>
                <a:spcPts val="0"/>
              </a:spcBef>
              <a:buNone/>
            </a:pPr>
            <a:r>
              <a:rPr lang="en-US" sz="2666">
                <a:solidFill>
                  <a:srgbClr val="000000"/>
                </a:solidFill>
                <a:latin typeface="Arial"/>
                <a:ea typeface="Arial"/>
                <a:cs typeface="Arial"/>
                <a:sym typeface="Arial"/>
              </a:rPr>
              <a:t> </a:t>
            </a:r>
          </a:p>
        </p:txBody>
      </p:sp>
      <p:pic>
        <p:nvPicPr>
          <p:cNvPr id="309" name="Shape 309"/>
          <p:cNvPicPr preferRelativeResize="0"/>
          <p:nvPr/>
        </p:nvPicPr>
        <p:blipFill>
          <a:blip r:embed="rId3">
            <a:alphaModFix/>
          </a:blip>
          <a:stretch>
            <a:fillRect/>
          </a:stretch>
        </p:blipFill>
        <p:spPr>
          <a:xfrm>
            <a:off x="3621799" y="1182399"/>
            <a:ext cx="6202724" cy="5991850"/>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308825" y="200025"/>
            <a:ext cx="7355350" cy="820275"/>
          </a:xfrm>
          <a:prstGeom prst="rect">
            <a:avLst/>
          </a:prstGeom>
        </p:spPr>
        <p:txBody>
          <a:bodyPr lIns="38100" tIns="38100" rIns="38100" bIns="38100" anchor="t" anchorCtr="0">
            <a:noAutofit/>
          </a:bodyPr>
          <a:lstStyle/>
          <a:p>
            <a:pPr lvl="0" rtl="0">
              <a:lnSpc>
                <a:spcPct val="100000"/>
              </a:lnSpc>
              <a:spcBef>
                <a:spcPts val="0"/>
              </a:spcBef>
              <a:buNone/>
            </a:pPr>
            <a:r>
              <a:rPr lang="en-US" sz="3733">
                <a:solidFill>
                  <a:srgbClr val="000000"/>
                </a:solidFill>
                <a:latin typeface="Arial"/>
                <a:ea typeface="Arial"/>
                <a:cs typeface="Arial"/>
                <a:sym typeface="Arial"/>
              </a:rPr>
              <a:t>Dangers of Ecstasy (MDMA)</a:t>
            </a:r>
          </a:p>
        </p:txBody>
      </p:sp>
      <p:sp>
        <p:nvSpPr>
          <p:cNvPr id="315" name="Shape 315"/>
          <p:cNvSpPr txBox="1">
            <a:spLocks noGrp="1"/>
          </p:cNvSpPr>
          <p:nvPr>
            <p:ph type="body" idx="1"/>
          </p:nvPr>
        </p:nvSpPr>
        <p:spPr>
          <a:xfrm>
            <a:off x="6604000" y="406400"/>
            <a:ext cx="3091425" cy="3463050"/>
          </a:xfrm>
          <a:prstGeom prst="rect">
            <a:avLst/>
          </a:prstGeom>
        </p:spPr>
        <p:txBody>
          <a:bodyPr lIns="38100" tIns="38100" rIns="38100" bIns="38100" anchor="t" anchorCtr="0">
            <a:noAutofit/>
          </a:bodyPr>
          <a:lstStyle/>
          <a:p>
            <a:pPr lvl="0" rtl="0">
              <a:lnSpc>
                <a:spcPct val="100000"/>
              </a:lnSpc>
              <a:spcBef>
                <a:spcPts val="0"/>
              </a:spcBef>
              <a:buNone/>
            </a:pPr>
            <a:r>
              <a:rPr lang="en-US" sz="1866">
                <a:solidFill>
                  <a:srgbClr val="000000"/>
                </a:solidFill>
                <a:latin typeface="Arial"/>
                <a:ea typeface="Arial"/>
                <a:cs typeface="Arial"/>
                <a:sym typeface="Arial"/>
              </a:rPr>
              <a:t>The most common cause of Ecstasy-related death is overheating (</a:t>
            </a:r>
            <a:r>
              <a:rPr lang="en-US" sz="1866">
                <a:solidFill>
                  <a:srgbClr val="000000"/>
                </a:solidFill>
                <a:highlight>
                  <a:srgbClr val="FFFF00"/>
                </a:highlight>
                <a:latin typeface="Arial"/>
                <a:ea typeface="Arial"/>
                <a:cs typeface="Arial"/>
                <a:sym typeface="Arial"/>
              </a:rPr>
              <a:t>hyperthermia</a:t>
            </a:r>
            <a:r>
              <a:rPr lang="en-US" sz="1866">
                <a:solidFill>
                  <a:srgbClr val="000000"/>
                </a:solidFill>
                <a:latin typeface="Arial"/>
                <a:ea typeface="Arial"/>
                <a:cs typeface="Arial"/>
                <a:sym typeface="Arial"/>
              </a:rPr>
              <a:t>). MDMA interferes with the body's ability to regulate its own body temperature and to see other warning signs allowing the body to overheat without discomfort especially when dancing for hours in hot clubs. </a:t>
            </a:r>
          </a:p>
        </p:txBody>
      </p:sp>
      <p:sp>
        <p:nvSpPr>
          <p:cNvPr id="316" name="Shape 316"/>
          <p:cNvSpPr txBox="1"/>
          <p:nvPr/>
        </p:nvSpPr>
        <p:spPr>
          <a:xfrm>
            <a:off x="406400" y="914400"/>
            <a:ext cx="5156199" cy="6416825"/>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2400">
                <a:solidFill>
                  <a:srgbClr val="000000"/>
                </a:solidFill>
                <a:latin typeface="Arial"/>
                <a:ea typeface="Arial"/>
                <a:cs typeface="Arial"/>
                <a:sym typeface="Arial"/>
              </a:rPr>
              <a:t>The neurotransmitter </a:t>
            </a:r>
            <a:r>
              <a:rPr lang="en-US" sz="2400" u="sng">
                <a:solidFill>
                  <a:srgbClr val="0000FF"/>
                </a:solidFill>
                <a:latin typeface="Arial"/>
                <a:ea typeface="Arial"/>
                <a:cs typeface="Arial"/>
                <a:sym typeface="Arial"/>
                <a:hlinkClick r:id="rId3"/>
              </a:rPr>
              <a:t>serotonin</a:t>
            </a:r>
            <a:r>
              <a:rPr lang="en-US" sz="2400">
                <a:solidFill>
                  <a:srgbClr val="000000"/>
                </a:solidFill>
                <a:latin typeface="Arial"/>
                <a:ea typeface="Arial"/>
                <a:cs typeface="Arial"/>
                <a:sym typeface="Arial"/>
              </a:rPr>
              <a:t> is vital in regulating many of our basic functions. Serotonin is, among other things, the </a:t>
            </a:r>
            <a:r>
              <a:rPr lang="en-US" sz="2400">
                <a:solidFill>
                  <a:srgbClr val="000000"/>
                </a:solidFill>
                <a:highlight>
                  <a:srgbClr val="FFFF00"/>
                </a:highlight>
                <a:latin typeface="Arial"/>
                <a:ea typeface="Arial"/>
                <a:cs typeface="Arial"/>
                <a:sym typeface="Arial"/>
              </a:rPr>
              <a:t>feel good</a:t>
            </a:r>
            <a:r>
              <a:rPr lang="en-US" sz="2400">
                <a:solidFill>
                  <a:srgbClr val="000000"/>
                </a:solidFill>
                <a:latin typeface="Arial"/>
                <a:ea typeface="Arial"/>
                <a:cs typeface="Arial"/>
                <a:sym typeface="Arial"/>
              </a:rPr>
              <a:t> neurotransmitter and helps to regulate body temp.</a:t>
            </a:r>
          </a:p>
          <a:p>
            <a:pPr lvl="0" rtl="0">
              <a:lnSpc>
                <a:spcPct val="100000"/>
              </a:lnSpc>
              <a:spcBef>
                <a:spcPts val="0"/>
              </a:spcBef>
              <a:buNone/>
            </a:pPr>
            <a:r>
              <a:rPr lang="en-US" sz="2400">
                <a:solidFill>
                  <a:srgbClr val="000000"/>
                </a:solidFill>
                <a:latin typeface="Arial"/>
                <a:ea typeface="Arial"/>
                <a:cs typeface="Arial"/>
                <a:sym typeface="Arial"/>
              </a:rPr>
              <a:t/>
            </a:r>
            <a:br>
              <a:rPr lang="en-US" sz="2400">
                <a:solidFill>
                  <a:srgbClr val="000000"/>
                </a:solidFill>
                <a:latin typeface="Arial"/>
                <a:ea typeface="Arial"/>
                <a:cs typeface="Arial"/>
                <a:sym typeface="Arial"/>
              </a:rPr>
            </a:br>
            <a:r>
              <a:rPr lang="en-US" sz="2400">
                <a:solidFill>
                  <a:srgbClr val="000000"/>
                </a:solidFill>
                <a:latin typeface="Arial"/>
                <a:ea typeface="Arial"/>
                <a:cs typeface="Arial"/>
                <a:sym typeface="Arial"/>
              </a:rPr>
              <a:t>Our brain cells are constantly trying to bring some amount of serotonin back into the cells and out of the synapse using </a:t>
            </a:r>
            <a:r>
              <a:rPr lang="en-US" sz="2400" b="1">
                <a:solidFill>
                  <a:srgbClr val="000000"/>
                </a:solidFill>
                <a:latin typeface="Arial"/>
                <a:ea typeface="Arial"/>
                <a:cs typeface="Arial"/>
                <a:sym typeface="Arial"/>
              </a:rPr>
              <a:t>serotonin reuptake transporters. </a:t>
            </a:r>
          </a:p>
          <a:p>
            <a:pPr lvl="0" rtl="0">
              <a:lnSpc>
                <a:spcPct val="100000"/>
              </a:lnSpc>
              <a:spcBef>
                <a:spcPts val="0"/>
              </a:spcBef>
              <a:buNone/>
            </a:pPr>
            <a:r>
              <a:rPr lang="en-US" sz="2400" b="1">
                <a:solidFill>
                  <a:srgbClr val="000000"/>
                </a:solidFill>
                <a:latin typeface="Arial"/>
                <a:ea typeface="Arial"/>
                <a:cs typeface="Arial"/>
                <a:sym typeface="Arial"/>
              </a:rPr>
              <a:t> </a:t>
            </a:r>
          </a:p>
          <a:p>
            <a:pPr lvl="0" rtl="0">
              <a:lnSpc>
                <a:spcPct val="100000"/>
              </a:lnSpc>
              <a:spcBef>
                <a:spcPts val="0"/>
              </a:spcBef>
              <a:buNone/>
            </a:pPr>
            <a:r>
              <a:rPr lang="en-US" sz="2400">
                <a:solidFill>
                  <a:srgbClr val="000000"/>
                </a:solidFill>
                <a:latin typeface="Arial"/>
                <a:ea typeface="Arial"/>
                <a:cs typeface="Arial"/>
                <a:sym typeface="Arial"/>
              </a:rPr>
              <a:t>Ecstasy essentially takes these upkeep transporters and reverses their roles. This causes a massive flood of serotonin from the brain cells into the synapse.  </a:t>
            </a:r>
          </a:p>
        </p:txBody>
      </p:sp>
      <p:pic>
        <p:nvPicPr>
          <p:cNvPr id="317" name="Shape 317"/>
          <p:cNvPicPr preferRelativeResize="0"/>
          <p:nvPr/>
        </p:nvPicPr>
        <p:blipFill>
          <a:blip r:embed="rId4">
            <a:alphaModFix/>
          </a:blip>
          <a:stretch>
            <a:fillRect/>
          </a:stretch>
        </p:blipFill>
        <p:spPr>
          <a:xfrm>
            <a:off x="6298900" y="3962600"/>
            <a:ext cx="3604100" cy="3073025"/>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Shape 322"/>
          <p:cNvPicPr preferRelativeResize="0"/>
          <p:nvPr/>
        </p:nvPicPr>
        <p:blipFill>
          <a:blip r:embed="rId3">
            <a:alphaModFix/>
          </a:blip>
          <a:stretch>
            <a:fillRect/>
          </a:stretch>
        </p:blipFill>
        <p:spPr>
          <a:xfrm>
            <a:off x="0" y="253975"/>
            <a:ext cx="10160000" cy="582074"/>
          </a:xfrm>
          <a:prstGeom prst="rect">
            <a:avLst/>
          </a:prstGeom>
          <a:noFill/>
          <a:ln>
            <a:noFill/>
          </a:ln>
        </p:spPr>
      </p:pic>
      <p:sp>
        <p:nvSpPr>
          <p:cNvPr id="323" name="Shape 323"/>
          <p:cNvSpPr txBox="1">
            <a:spLocks noGrp="1"/>
          </p:cNvSpPr>
          <p:nvPr>
            <p:ph type="title"/>
          </p:nvPr>
        </p:nvSpPr>
        <p:spPr>
          <a:xfrm>
            <a:off x="102300" y="305150"/>
            <a:ext cx="10031574" cy="550674"/>
          </a:xfrm>
          <a:prstGeom prst="rect">
            <a:avLst/>
          </a:prstGeom>
          <a:noFill/>
          <a:ln>
            <a:noFill/>
          </a:ln>
        </p:spPr>
        <p:txBody>
          <a:bodyPr lIns="38100" tIns="38100" rIns="38100" bIns="38100" anchor="t" anchorCtr="0">
            <a:noAutofit/>
          </a:bodyPr>
          <a:lstStyle/>
          <a:p>
            <a:pPr marL="0" marR="0" lvl="0" indent="0" algn="l">
              <a:lnSpc>
                <a:spcPct val="120089"/>
              </a:lnSpc>
              <a:spcBef>
                <a:spcPts val="0"/>
              </a:spcBef>
              <a:spcAft>
                <a:spcPts val="0"/>
              </a:spcAft>
              <a:buNone/>
            </a:pPr>
            <a:r>
              <a:rPr lang="en-US" sz="3111">
                <a:solidFill>
                  <a:srgbClr val="CCFF66"/>
                </a:solidFill>
                <a:latin typeface="Times New Roman"/>
                <a:ea typeface="Times New Roman"/>
                <a:cs typeface="Times New Roman"/>
                <a:sym typeface="Times New Roman"/>
              </a:rPr>
              <a:t>Antidepressants</a:t>
            </a:r>
          </a:p>
        </p:txBody>
      </p:sp>
      <p:sp>
        <p:nvSpPr>
          <p:cNvPr id="324" name="Shape 324"/>
          <p:cNvSpPr txBox="1"/>
          <p:nvPr/>
        </p:nvSpPr>
        <p:spPr>
          <a:xfrm>
            <a:off x="226075" y="1023600"/>
            <a:ext cx="9051599" cy="3106799"/>
          </a:xfrm>
          <a:prstGeom prst="rect">
            <a:avLst/>
          </a:prstGeom>
          <a:noFill/>
          <a:ln w="9525" cap="flat" cmpd="sng">
            <a:solidFill>
              <a:srgbClr val="000000"/>
            </a:solidFill>
            <a:prstDash val="solid"/>
            <a:round/>
            <a:headEnd type="none" w="med" len="med"/>
            <a:tailEnd type="none" w="med" len="med"/>
          </a:ln>
        </p:spPr>
        <p:txBody>
          <a:bodyPr lIns="38100" tIns="38100" rIns="38100" bIns="38100" anchor="t" anchorCtr="0">
            <a:noAutofit/>
          </a:bodyPr>
          <a:lstStyle/>
          <a:p>
            <a:pPr marR="0" lvl="0" algn="l">
              <a:lnSpc>
                <a:spcPct val="120089"/>
              </a:lnSpc>
              <a:spcBef>
                <a:spcPts val="0"/>
              </a:spcBef>
              <a:spcAft>
                <a:spcPts val="0"/>
              </a:spcAft>
              <a:buNone/>
            </a:pPr>
            <a:r>
              <a:rPr lang="en-US" sz="3111">
                <a:solidFill>
                  <a:srgbClr val="000000"/>
                </a:solidFill>
                <a:latin typeface="Times New Roman"/>
                <a:ea typeface="Times New Roman"/>
                <a:cs typeface="Times New Roman"/>
                <a:sym typeface="Times New Roman"/>
              </a:rPr>
              <a:t>Zoloft is part of a class of drugs called</a:t>
            </a:r>
            <a:br>
              <a:rPr lang="en-US" sz="3111">
                <a:solidFill>
                  <a:srgbClr val="000000"/>
                </a:solidFill>
                <a:latin typeface="Times New Roman"/>
                <a:ea typeface="Times New Roman"/>
                <a:cs typeface="Times New Roman"/>
                <a:sym typeface="Times New Roman"/>
              </a:rPr>
            </a:br>
            <a:r>
              <a:rPr lang="en-US" sz="3111">
                <a:solidFill>
                  <a:srgbClr val="000000"/>
                </a:solidFill>
                <a:latin typeface="Times New Roman"/>
                <a:ea typeface="Times New Roman"/>
                <a:cs typeface="Times New Roman"/>
                <a:sym typeface="Times New Roman"/>
              </a:rPr>
              <a:t>        </a:t>
            </a:r>
            <a:r>
              <a:rPr lang="en-US" sz="3111" b="1" u="sng">
                <a:solidFill>
                  <a:srgbClr val="000000"/>
                </a:solidFill>
                <a:latin typeface="Times New Roman"/>
                <a:ea typeface="Times New Roman"/>
                <a:cs typeface="Times New Roman"/>
                <a:sym typeface="Times New Roman"/>
              </a:rPr>
              <a:t>s</a:t>
            </a:r>
            <a:r>
              <a:rPr lang="en-US" sz="3111" u="sng">
                <a:solidFill>
                  <a:srgbClr val="000000"/>
                </a:solidFill>
                <a:latin typeface="Times New Roman"/>
                <a:ea typeface="Times New Roman"/>
                <a:cs typeface="Times New Roman"/>
                <a:sym typeface="Times New Roman"/>
              </a:rPr>
              <a:t>elective </a:t>
            </a:r>
            <a:r>
              <a:rPr lang="en-US" sz="3111" b="1" u="sng">
                <a:solidFill>
                  <a:srgbClr val="000000"/>
                </a:solidFill>
                <a:latin typeface="Times New Roman"/>
                <a:ea typeface="Times New Roman"/>
                <a:cs typeface="Times New Roman"/>
                <a:sym typeface="Times New Roman"/>
              </a:rPr>
              <a:t>s</a:t>
            </a:r>
            <a:r>
              <a:rPr lang="en-US" sz="3111" u="sng">
                <a:solidFill>
                  <a:srgbClr val="000000"/>
                </a:solidFill>
                <a:latin typeface="Times New Roman"/>
                <a:ea typeface="Times New Roman"/>
                <a:cs typeface="Times New Roman"/>
                <a:sym typeface="Times New Roman"/>
              </a:rPr>
              <a:t>erotonin </a:t>
            </a:r>
            <a:r>
              <a:rPr lang="en-US" sz="3111" b="1" u="sng">
                <a:solidFill>
                  <a:srgbClr val="000000"/>
                </a:solidFill>
                <a:latin typeface="Times New Roman"/>
                <a:ea typeface="Times New Roman"/>
                <a:cs typeface="Times New Roman"/>
                <a:sym typeface="Times New Roman"/>
              </a:rPr>
              <a:t>r</a:t>
            </a:r>
            <a:r>
              <a:rPr lang="en-US" sz="3111" u="sng">
                <a:solidFill>
                  <a:srgbClr val="000000"/>
                </a:solidFill>
                <a:latin typeface="Times New Roman"/>
                <a:ea typeface="Times New Roman"/>
                <a:cs typeface="Times New Roman"/>
                <a:sym typeface="Times New Roman"/>
              </a:rPr>
              <a:t>euptake </a:t>
            </a:r>
            <a:r>
              <a:rPr lang="en-US" sz="3111" b="1" u="sng">
                <a:solidFill>
                  <a:srgbClr val="000000"/>
                </a:solidFill>
                <a:latin typeface="Times New Roman"/>
                <a:ea typeface="Times New Roman"/>
                <a:cs typeface="Times New Roman"/>
                <a:sym typeface="Times New Roman"/>
              </a:rPr>
              <a:t>i</a:t>
            </a:r>
            <a:r>
              <a:rPr lang="en-US" sz="3111" u="sng">
                <a:solidFill>
                  <a:srgbClr val="000000"/>
                </a:solidFill>
                <a:latin typeface="Times New Roman"/>
                <a:ea typeface="Times New Roman"/>
                <a:cs typeface="Times New Roman"/>
                <a:sym typeface="Times New Roman"/>
              </a:rPr>
              <a:t>nhibitors</a:t>
            </a:r>
          </a:p>
          <a:p>
            <a:pPr marR="0" lvl="0" algn="l" rtl="0">
              <a:lnSpc>
                <a:spcPct val="120089"/>
              </a:lnSpc>
              <a:spcBef>
                <a:spcPts val="563"/>
              </a:spcBef>
              <a:spcAft>
                <a:spcPts val="0"/>
              </a:spcAft>
              <a:buNone/>
            </a:pPr>
            <a:r>
              <a:rPr lang="en-US" sz="3111">
                <a:solidFill>
                  <a:srgbClr val="000000"/>
                </a:solidFill>
                <a:latin typeface="Times New Roman"/>
                <a:ea typeface="Times New Roman"/>
                <a:cs typeface="Times New Roman"/>
                <a:sym typeface="Times New Roman"/>
              </a:rPr>
              <a:t>   --SSRIs act on a specific chemical within the brain known as serotonin. </a:t>
            </a:r>
          </a:p>
          <a:p>
            <a:pPr marR="0" lvl="0" algn="l">
              <a:lnSpc>
                <a:spcPct val="120089"/>
              </a:lnSpc>
              <a:spcBef>
                <a:spcPts val="563"/>
              </a:spcBef>
              <a:spcAft>
                <a:spcPts val="0"/>
              </a:spcAft>
              <a:buNone/>
            </a:pPr>
            <a:r>
              <a:rPr lang="en-US" sz="3111">
                <a:latin typeface="Times New Roman"/>
                <a:ea typeface="Times New Roman"/>
                <a:cs typeface="Times New Roman"/>
                <a:sym typeface="Times New Roman"/>
              </a:rPr>
              <a:t>   -- seratonin is associated with mood and sleep</a:t>
            </a:r>
          </a:p>
        </p:txBody>
      </p:sp>
      <p:pic>
        <p:nvPicPr>
          <p:cNvPr id="325" name="Shape 325"/>
          <p:cNvPicPr preferRelativeResize="0"/>
          <p:nvPr/>
        </p:nvPicPr>
        <p:blipFill>
          <a:blip r:embed="rId4">
            <a:alphaModFix/>
          </a:blip>
          <a:stretch>
            <a:fillRect/>
          </a:stretch>
        </p:blipFill>
        <p:spPr>
          <a:xfrm>
            <a:off x="2063300" y="4434400"/>
            <a:ext cx="5904400" cy="2865599"/>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Shape 330"/>
          <p:cNvPicPr preferRelativeResize="0"/>
          <p:nvPr/>
        </p:nvPicPr>
        <p:blipFill>
          <a:blip r:embed="rId3">
            <a:alphaModFix/>
          </a:blip>
          <a:stretch>
            <a:fillRect/>
          </a:stretch>
        </p:blipFill>
        <p:spPr>
          <a:xfrm>
            <a:off x="0" y="253975"/>
            <a:ext cx="10160000" cy="582074"/>
          </a:xfrm>
          <a:prstGeom prst="rect">
            <a:avLst/>
          </a:prstGeom>
          <a:noFill/>
          <a:ln>
            <a:noFill/>
          </a:ln>
        </p:spPr>
      </p:pic>
      <p:sp>
        <p:nvSpPr>
          <p:cNvPr id="331" name="Shape 331"/>
          <p:cNvSpPr txBox="1">
            <a:spLocks noGrp="1"/>
          </p:cNvSpPr>
          <p:nvPr>
            <p:ph type="title"/>
          </p:nvPr>
        </p:nvSpPr>
        <p:spPr>
          <a:xfrm>
            <a:off x="102300" y="305150"/>
            <a:ext cx="10031574" cy="550674"/>
          </a:xfrm>
          <a:prstGeom prst="rect">
            <a:avLst/>
          </a:prstGeom>
          <a:noFill/>
          <a:ln>
            <a:noFill/>
          </a:ln>
        </p:spPr>
        <p:txBody>
          <a:bodyPr lIns="38100" tIns="38100" rIns="38100" bIns="38100" anchor="t" anchorCtr="0">
            <a:noAutofit/>
          </a:bodyPr>
          <a:lstStyle/>
          <a:p>
            <a:pPr marL="0" marR="0" lvl="0" indent="0" algn="l" rtl="0">
              <a:lnSpc>
                <a:spcPct val="120000"/>
              </a:lnSpc>
              <a:spcBef>
                <a:spcPts val="0"/>
              </a:spcBef>
              <a:spcAft>
                <a:spcPts val="0"/>
              </a:spcAft>
              <a:buNone/>
            </a:pPr>
            <a:r>
              <a:rPr lang="en-US" sz="3093">
                <a:solidFill>
                  <a:srgbClr val="CCFF66"/>
                </a:solidFill>
                <a:latin typeface="Times New Roman"/>
                <a:ea typeface="Times New Roman"/>
                <a:cs typeface="Times New Roman"/>
                <a:sym typeface="Times New Roman"/>
              </a:rPr>
              <a:t>9.8 Impulse Processing</a:t>
            </a:r>
          </a:p>
        </p:txBody>
      </p:sp>
      <p:sp>
        <p:nvSpPr>
          <p:cNvPr id="332" name="Shape 332"/>
          <p:cNvSpPr txBox="1"/>
          <p:nvPr/>
        </p:nvSpPr>
        <p:spPr>
          <a:xfrm>
            <a:off x="610825" y="1013325"/>
            <a:ext cx="9048824" cy="1580500"/>
          </a:xfrm>
          <a:prstGeom prst="rect">
            <a:avLst/>
          </a:prstGeom>
          <a:noFill/>
          <a:ln>
            <a:noFill/>
          </a:ln>
        </p:spPr>
        <p:txBody>
          <a:bodyPr lIns="38100" tIns="38100" rIns="38100" bIns="38100" anchor="t" anchorCtr="0">
            <a:noAutofit/>
          </a:bodyPr>
          <a:lstStyle/>
          <a:p>
            <a:pPr marL="0" marR="0" lvl="0" indent="0" algn="l" rtl="0">
              <a:lnSpc>
                <a:spcPct val="120000"/>
              </a:lnSpc>
              <a:spcBef>
                <a:spcPts val="0"/>
              </a:spcBef>
              <a:spcAft>
                <a:spcPts val="0"/>
              </a:spcAft>
              <a:buNone/>
            </a:pPr>
            <a:r>
              <a:rPr lang="en-US" sz="2907">
                <a:solidFill>
                  <a:srgbClr val="000000"/>
                </a:solidFill>
                <a:latin typeface="verdana"/>
                <a:ea typeface="verdana"/>
                <a:cs typeface="verdana"/>
                <a:sym typeface="verdana"/>
              </a:rPr>
              <a:t>Neuronal pool - groups of neurons that make hundreds of synaptic connections and work together to perform a common function</a:t>
            </a:r>
          </a:p>
        </p:txBody>
      </p:sp>
      <p:pic>
        <p:nvPicPr>
          <p:cNvPr id="333" name="Shape 333"/>
          <p:cNvPicPr preferRelativeResize="0"/>
          <p:nvPr/>
        </p:nvPicPr>
        <p:blipFill>
          <a:blip r:embed="rId4">
            <a:alphaModFix/>
          </a:blip>
          <a:stretch>
            <a:fillRect/>
          </a:stretch>
        </p:blipFill>
        <p:spPr>
          <a:xfrm>
            <a:off x="711200" y="3048000"/>
            <a:ext cx="3640649" cy="4233324"/>
          </a:xfrm>
          <a:prstGeom prst="rect">
            <a:avLst/>
          </a:prstGeom>
          <a:noFill/>
          <a:ln>
            <a:noFill/>
          </a:ln>
        </p:spPr>
      </p:pic>
      <p:sp>
        <p:nvSpPr>
          <p:cNvPr id="334" name="Shape 334"/>
          <p:cNvSpPr txBox="1"/>
          <p:nvPr/>
        </p:nvSpPr>
        <p:spPr>
          <a:xfrm>
            <a:off x="4775200" y="2946400"/>
            <a:ext cx="4569825" cy="1613925"/>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2666">
                <a:solidFill>
                  <a:srgbClr val="000000"/>
                </a:solidFill>
                <a:latin typeface="Arial"/>
                <a:ea typeface="Arial"/>
                <a:cs typeface="Arial"/>
                <a:sym typeface="Arial"/>
              </a:rPr>
              <a:t>These "pools" help us remember sequential tasks, like tying a shoe or riding a bike.</a:t>
            </a:r>
          </a:p>
        </p:txBody>
      </p:sp>
      <p:pic>
        <p:nvPicPr>
          <p:cNvPr id="335" name="Shape 335"/>
          <p:cNvPicPr preferRelativeResize="0"/>
          <p:nvPr/>
        </p:nvPicPr>
        <p:blipFill>
          <a:blip r:embed="rId5">
            <a:alphaModFix/>
          </a:blip>
          <a:stretch>
            <a:fillRect/>
          </a:stretch>
        </p:blipFill>
        <p:spPr>
          <a:xfrm>
            <a:off x="4978400" y="4673575"/>
            <a:ext cx="4121650" cy="26113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pic>
        <p:nvPicPr>
          <p:cNvPr id="45" name="Shape 45"/>
          <p:cNvPicPr preferRelativeResize="0"/>
          <p:nvPr/>
        </p:nvPicPr>
        <p:blipFill>
          <a:blip r:embed="rId3">
            <a:alphaModFix/>
          </a:blip>
          <a:stretch>
            <a:fillRect/>
          </a:stretch>
        </p:blipFill>
        <p:spPr>
          <a:xfrm>
            <a:off x="0" y="253975"/>
            <a:ext cx="10160000" cy="582074"/>
          </a:xfrm>
          <a:prstGeom prst="rect">
            <a:avLst/>
          </a:prstGeom>
          <a:noFill/>
          <a:ln>
            <a:noFill/>
          </a:ln>
        </p:spPr>
      </p:pic>
      <p:sp>
        <p:nvSpPr>
          <p:cNvPr id="46" name="Shape 46"/>
          <p:cNvSpPr txBox="1">
            <a:spLocks noGrp="1"/>
          </p:cNvSpPr>
          <p:nvPr>
            <p:ph type="title"/>
          </p:nvPr>
        </p:nvSpPr>
        <p:spPr>
          <a:xfrm>
            <a:off x="102300" y="305150"/>
            <a:ext cx="10031574" cy="585499"/>
          </a:xfrm>
          <a:prstGeom prst="rect">
            <a:avLst/>
          </a:prstGeom>
          <a:noFill/>
          <a:ln>
            <a:noFill/>
          </a:ln>
        </p:spPr>
        <p:txBody>
          <a:bodyPr lIns="38100" tIns="38100" rIns="38100" bIns="38100" anchor="t" anchorCtr="0">
            <a:noAutofit/>
          </a:bodyPr>
          <a:lstStyle/>
          <a:p>
            <a:pPr marL="0" marR="0" lvl="0" indent="0" algn="l" rtl="0">
              <a:lnSpc>
                <a:spcPct val="120089"/>
              </a:lnSpc>
              <a:spcBef>
                <a:spcPts val="0"/>
              </a:spcBef>
              <a:spcAft>
                <a:spcPts val="0"/>
              </a:spcAft>
              <a:buNone/>
            </a:pPr>
            <a:r>
              <a:rPr lang="en-US" sz="3111">
                <a:solidFill>
                  <a:srgbClr val="CCFF66"/>
                </a:solidFill>
                <a:latin typeface="Times New Roman"/>
                <a:ea typeface="Times New Roman"/>
                <a:cs typeface="Times New Roman"/>
                <a:sym typeface="Times New Roman"/>
              </a:rPr>
              <a:t>THREE BASIC FUNCTIONS OF THE NERVOUS SYSTEM</a:t>
            </a:r>
          </a:p>
        </p:txBody>
      </p:sp>
      <p:sp>
        <p:nvSpPr>
          <p:cNvPr id="47" name="Shape 47"/>
          <p:cNvSpPr txBox="1"/>
          <p:nvPr/>
        </p:nvSpPr>
        <p:spPr>
          <a:xfrm>
            <a:off x="694650" y="975675"/>
            <a:ext cx="8231575" cy="2019375"/>
          </a:xfrm>
          <a:prstGeom prst="rect">
            <a:avLst/>
          </a:prstGeom>
          <a:noFill/>
          <a:ln>
            <a:noFill/>
          </a:ln>
        </p:spPr>
        <p:txBody>
          <a:bodyPr lIns="38100" tIns="38100" rIns="38100" bIns="38100" anchor="t" anchorCtr="0">
            <a:noAutofit/>
          </a:bodyPr>
          <a:lstStyle/>
          <a:p>
            <a:pPr marL="381000" marR="0" lvl="0" indent="-248356" algn="l" rtl="0">
              <a:lnSpc>
                <a:spcPct val="120089"/>
              </a:lnSpc>
              <a:spcBef>
                <a:spcPts val="0"/>
              </a:spcBef>
              <a:spcAft>
                <a:spcPts val="0"/>
              </a:spcAft>
              <a:buClr>
                <a:srgbClr val="000000"/>
              </a:buClr>
              <a:buSzPct val="100358"/>
              <a:buFont typeface="Arial"/>
              <a:buChar char="●"/>
            </a:pPr>
            <a:r>
              <a:rPr lang="en-US" sz="3111">
                <a:solidFill>
                  <a:srgbClr val="000000"/>
                </a:solidFill>
                <a:latin typeface="Times New Roman"/>
                <a:ea typeface="Times New Roman"/>
                <a:cs typeface="Times New Roman"/>
                <a:sym typeface="Times New Roman"/>
              </a:rPr>
              <a:t>Sensory -  gathers info</a:t>
            </a:r>
          </a:p>
          <a:p>
            <a:pPr marL="381000" marR="0" lvl="0" indent="-248356" algn="l" rtl="0">
              <a:lnSpc>
                <a:spcPct val="120089"/>
              </a:lnSpc>
              <a:spcBef>
                <a:spcPts val="563"/>
              </a:spcBef>
              <a:spcAft>
                <a:spcPts val="0"/>
              </a:spcAft>
              <a:buClr>
                <a:srgbClr val="000000"/>
              </a:buClr>
              <a:buSzPct val="100358"/>
              <a:buFont typeface="Arial"/>
              <a:buChar char="●"/>
            </a:pPr>
            <a:r>
              <a:rPr lang="en-US" sz="3111">
                <a:solidFill>
                  <a:srgbClr val="000000"/>
                </a:solidFill>
                <a:latin typeface="Times New Roman"/>
                <a:ea typeface="Times New Roman"/>
                <a:cs typeface="Times New Roman"/>
                <a:sym typeface="Times New Roman"/>
              </a:rPr>
              <a:t>Integrative - information is brought together</a:t>
            </a:r>
          </a:p>
          <a:p>
            <a:pPr marL="381000" marR="0" lvl="0" indent="-248356" algn="l" rtl="0">
              <a:lnSpc>
                <a:spcPct val="120089"/>
              </a:lnSpc>
              <a:spcBef>
                <a:spcPts val="563"/>
              </a:spcBef>
              <a:spcAft>
                <a:spcPts val="0"/>
              </a:spcAft>
              <a:buClr>
                <a:srgbClr val="000000"/>
              </a:buClr>
              <a:buSzPct val="100358"/>
              <a:buFont typeface="Arial"/>
              <a:buChar char="●"/>
            </a:pPr>
            <a:r>
              <a:rPr lang="en-US" sz="3111">
                <a:solidFill>
                  <a:srgbClr val="000000"/>
                </a:solidFill>
                <a:latin typeface="Times New Roman"/>
                <a:ea typeface="Times New Roman"/>
                <a:cs typeface="Times New Roman"/>
                <a:sym typeface="Times New Roman"/>
              </a:rPr>
              <a:t>Motor - responds to signals, homeostasis</a:t>
            </a:r>
          </a:p>
        </p:txBody>
      </p:sp>
      <p:pic>
        <p:nvPicPr>
          <p:cNvPr id="48" name="Shape 48"/>
          <p:cNvPicPr preferRelativeResize="0"/>
          <p:nvPr/>
        </p:nvPicPr>
        <p:blipFill>
          <a:blip r:embed="rId4">
            <a:alphaModFix/>
          </a:blip>
          <a:stretch>
            <a:fillRect/>
          </a:stretch>
        </p:blipFill>
        <p:spPr>
          <a:xfrm>
            <a:off x="1828800" y="3352800"/>
            <a:ext cx="5873750" cy="3556000"/>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Shape 340"/>
          <p:cNvPicPr preferRelativeResize="0"/>
          <p:nvPr/>
        </p:nvPicPr>
        <p:blipFill>
          <a:blip r:embed="rId3">
            <a:alphaModFix/>
          </a:blip>
          <a:stretch>
            <a:fillRect/>
          </a:stretch>
        </p:blipFill>
        <p:spPr>
          <a:xfrm>
            <a:off x="0" y="253975"/>
            <a:ext cx="10160000" cy="582074"/>
          </a:xfrm>
          <a:prstGeom prst="rect">
            <a:avLst/>
          </a:prstGeom>
          <a:noFill/>
          <a:ln>
            <a:noFill/>
          </a:ln>
        </p:spPr>
      </p:pic>
      <p:sp>
        <p:nvSpPr>
          <p:cNvPr id="341" name="Shape 341"/>
          <p:cNvSpPr txBox="1">
            <a:spLocks noGrp="1"/>
          </p:cNvSpPr>
          <p:nvPr>
            <p:ph type="title"/>
          </p:nvPr>
        </p:nvSpPr>
        <p:spPr>
          <a:xfrm>
            <a:off x="102300" y="305150"/>
            <a:ext cx="10031574" cy="550674"/>
          </a:xfrm>
          <a:prstGeom prst="rect">
            <a:avLst/>
          </a:prstGeom>
          <a:noFill/>
          <a:ln>
            <a:noFill/>
          </a:ln>
        </p:spPr>
        <p:txBody>
          <a:bodyPr lIns="38100" tIns="38100" rIns="38100" bIns="38100" anchor="t" anchorCtr="0">
            <a:noAutofit/>
          </a:bodyPr>
          <a:lstStyle/>
          <a:p>
            <a:pPr marL="0" marR="0" lvl="0" indent="0" algn="l" rtl="0">
              <a:lnSpc>
                <a:spcPct val="120000"/>
              </a:lnSpc>
              <a:spcBef>
                <a:spcPts val="0"/>
              </a:spcBef>
              <a:spcAft>
                <a:spcPts val="0"/>
              </a:spcAft>
              <a:buNone/>
            </a:pPr>
            <a:r>
              <a:rPr lang="en-US" sz="3093" dirty="0" smtClean="0">
                <a:solidFill>
                  <a:srgbClr val="CCFF66"/>
                </a:solidFill>
                <a:latin typeface="Times New Roman"/>
                <a:ea typeface="Times New Roman"/>
                <a:cs typeface="Times New Roman"/>
                <a:sym typeface="Times New Roman"/>
              </a:rPr>
              <a:t>Types </a:t>
            </a:r>
            <a:r>
              <a:rPr lang="en-US" sz="3093" dirty="0">
                <a:solidFill>
                  <a:srgbClr val="CCFF66"/>
                </a:solidFill>
                <a:latin typeface="Times New Roman"/>
                <a:ea typeface="Times New Roman"/>
                <a:cs typeface="Times New Roman"/>
                <a:sym typeface="Times New Roman"/>
              </a:rPr>
              <a:t>of Nerves</a:t>
            </a:r>
          </a:p>
        </p:txBody>
      </p:sp>
      <p:sp>
        <p:nvSpPr>
          <p:cNvPr id="342" name="Shape 342"/>
          <p:cNvSpPr txBox="1"/>
          <p:nvPr/>
        </p:nvSpPr>
        <p:spPr>
          <a:xfrm>
            <a:off x="64150" y="1037400"/>
            <a:ext cx="10031699" cy="2253600"/>
          </a:xfrm>
          <a:prstGeom prst="rect">
            <a:avLst/>
          </a:prstGeom>
          <a:noFill/>
          <a:ln>
            <a:noFill/>
          </a:ln>
        </p:spPr>
        <p:txBody>
          <a:bodyPr lIns="38100" tIns="38100" rIns="38100" bIns="38100" anchor="t" anchorCtr="0">
            <a:noAutofit/>
          </a:bodyPr>
          <a:lstStyle/>
          <a:p>
            <a:pPr marL="0" marR="0" lvl="0" indent="0" algn="l">
              <a:lnSpc>
                <a:spcPct val="120089"/>
              </a:lnSpc>
              <a:spcBef>
                <a:spcPts val="0"/>
              </a:spcBef>
              <a:spcAft>
                <a:spcPts val="0"/>
              </a:spcAft>
              <a:buNone/>
            </a:pPr>
            <a:r>
              <a:rPr lang="en-US" sz="3111" u="sng">
                <a:solidFill>
                  <a:srgbClr val="000000"/>
                </a:solidFill>
                <a:latin typeface="Times New Roman"/>
                <a:ea typeface="Times New Roman"/>
                <a:cs typeface="Times New Roman"/>
                <a:sym typeface="Times New Roman"/>
              </a:rPr>
              <a:t>Sensory Nerves</a:t>
            </a:r>
            <a:r>
              <a:rPr lang="en-US" sz="3111">
                <a:solidFill>
                  <a:srgbClr val="000000"/>
                </a:solidFill>
                <a:latin typeface="Times New Roman"/>
                <a:ea typeface="Times New Roman"/>
                <a:cs typeface="Times New Roman"/>
                <a:sym typeface="Times New Roman"/>
              </a:rPr>
              <a:t> - </a:t>
            </a:r>
            <a:r>
              <a:rPr lang="en-US" sz="3000">
                <a:solidFill>
                  <a:srgbClr val="000000"/>
                </a:solidFill>
                <a:latin typeface="Times New Roman"/>
                <a:ea typeface="Times New Roman"/>
                <a:cs typeface="Times New Roman"/>
                <a:sym typeface="Times New Roman"/>
              </a:rPr>
              <a:t>conduct impulses into the brain or spinal cord</a:t>
            </a:r>
          </a:p>
          <a:p>
            <a:pPr marL="0" marR="0" lvl="0" indent="0" algn="l">
              <a:lnSpc>
                <a:spcPct val="120089"/>
              </a:lnSpc>
              <a:spcBef>
                <a:spcPts val="563"/>
              </a:spcBef>
              <a:spcAft>
                <a:spcPts val="0"/>
              </a:spcAft>
              <a:buNone/>
            </a:pPr>
            <a:r>
              <a:rPr lang="en-US" sz="3111" u="sng">
                <a:solidFill>
                  <a:srgbClr val="000000"/>
                </a:solidFill>
                <a:latin typeface="Times New Roman"/>
                <a:ea typeface="Times New Roman"/>
                <a:cs typeface="Times New Roman"/>
                <a:sym typeface="Times New Roman"/>
              </a:rPr>
              <a:t>Motor Nerves</a:t>
            </a:r>
            <a:r>
              <a:rPr lang="en-US" sz="3111">
                <a:solidFill>
                  <a:srgbClr val="000000"/>
                </a:solidFill>
                <a:latin typeface="Times New Roman"/>
                <a:ea typeface="Times New Roman"/>
                <a:cs typeface="Times New Roman"/>
                <a:sym typeface="Times New Roman"/>
              </a:rPr>
              <a:t> - carry impulses to muscles o</a:t>
            </a:r>
            <a:r>
              <a:rPr lang="en-US" sz="3111">
                <a:latin typeface="Times New Roman"/>
                <a:ea typeface="Times New Roman"/>
                <a:cs typeface="Times New Roman"/>
                <a:sym typeface="Times New Roman"/>
              </a:rPr>
              <a:t>r</a:t>
            </a:r>
            <a:r>
              <a:rPr lang="en-US" sz="3111">
                <a:solidFill>
                  <a:srgbClr val="000000"/>
                </a:solidFill>
                <a:latin typeface="Times New Roman"/>
                <a:ea typeface="Times New Roman"/>
                <a:cs typeface="Times New Roman"/>
                <a:sym typeface="Times New Roman"/>
              </a:rPr>
              <a:t> glands</a:t>
            </a:r>
          </a:p>
          <a:p>
            <a:pPr marL="0" marR="0" lvl="0" indent="0" algn="l">
              <a:lnSpc>
                <a:spcPct val="120089"/>
              </a:lnSpc>
              <a:spcBef>
                <a:spcPts val="563"/>
              </a:spcBef>
              <a:spcAft>
                <a:spcPts val="0"/>
              </a:spcAft>
              <a:buNone/>
            </a:pPr>
            <a:r>
              <a:rPr lang="en-US" sz="3111" u="sng">
                <a:solidFill>
                  <a:srgbClr val="000000"/>
                </a:solidFill>
                <a:latin typeface="Times New Roman"/>
                <a:ea typeface="Times New Roman"/>
                <a:cs typeface="Times New Roman"/>
                <a:sym typeface="Times New Roman"/>
              </a:rPr>
              <a:t>Mixed Nerves</a:t>
            </a:r>
            <a:r>
              <a:rPr lang="en-US" sz="3111">
                <a:solidFill>
                  <a:srgbClr val="000000"/>
                </a:solidFill>
                <a:latin typeface="Times New Roman"/>
                <a:ea typeface="Times New Roman"/>
                <a:cs typeface="Times New Roman"/>
                <a:sym typeface="Times New Roman"/>
              </a:rPr>
              <a:t> - contain both sensory and motor nerves</a:t>
            </a:r>
          </a:p>
        </p:txBody>
      </p:sp>
      <p:pic>
        <p:nvPicPr>
          <p:cNvPr id="343" name="Shape 343"/>
          <p:cNvPicPr preferRelativeResize="0"/>
          <p:nvPr/>
        </p:nvPicPr>
        <p:blipFill>
          <a:blip r:embed="rId4">
            <a:alphaModFix/>
          </a:blip>
          <a:stretch>
            <a:fillRect/>
          </a:stretch>
        </p:blipFill>
        <p:spPr>
          <a:xfrm>
            <a:off x="1031700" y="3472575"/>
            <a:ext cx="7419000" cy="3848575"/>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Shape 348"/>
          <p:cNvPicPr preferRelativeResize="0"/>
          <p:nvPr/>
        </p:nvPicPr>
        <p:blipFill>
          <a:blip r:embed="rId3">
            <a:alphaModFix/>
          </a:blip>
          <a:stretch>
            <a:fillRect/>
          </a:stretch>
        </p:blipFill>
        <p:spPr>
          <a:xfrm>
            <a:off x="0" y="253975"/>
            <a:ext cx="10160000" cy="582074"/>
          </a:xfrm>
          <a:prstGeom prst="rect">
            <a:avLst/>
          </a:prstGeom>
          <a:noFill/>
          <a:ln>
            <a:noFill/>
          </a:ln>
        </p:spPr>
      </p:pic>
      <p:sp>
        <p:nvSpPr>
          <p:cNvPr id="349" name="Shape 349"/>
          <p:cNvSpPr txBox="1">
            <a:spLocks noGrp="1"/>
          </p:cNvSpPr>
          <p:nvPr>
            <p:ph type="title"/>
          </p:nvPr>
        </p:nvSpPr>
        <p:spPr>
          <a:xfrm>
            <a:off x="102300" y="305150"/>
            <a:ext cx="10031574" cy="550674"/>
          </a:xfrm>
          <a:prstGeom prst="rect">
            <a:avLst/>
          </a:prstGeom>
          <a:noFill/>
          <a:ln>
            <a:noFill/>
          </a:ln>
        </p:spPr>
        <p:txBody>
          <a:bodyPr lIns="38100" tIns="38100" rIns="38100" bIns="38100" anchor="t" anchorCtr="0">
            <a:noAutofit/>
          </a:bodyPr>
          <a:lstStyle/>
          <a:p>
            <a:pPr marL="0" marR="0" lvl="0" indent="0" algn="l" rtl="0">
              <a:lnSpc>
                <a:spcPct val="120000"/>
              </a:lnSpc>
              <a:spcBef>
                <a:spcPts val="0"/>
              </a:spcBef>
              <a:spcAft>
                <a:spcPts val="0"/>
              </a:spcAft>
              <a:buNone/>
            </a:pPr>
            <a:r>
              <a:rPr lang="en-US" sz="3093" dirty="0" smtClean="0">
                <a:solidFill>
                  <a:srgbClr val="CCFF66"/>
                </a:solidFill>
                <a:latin typeface="Times New Roman"/>
                <a:ea typeface="Times New Roman"/>
                <a:cs typeface="Times New Roman"/>
                <a:sym typeface="Times New Roman"/>
              </a:rPr>
              <a:t>Nerve </a:t>
            </a:r>
            <a:r>
              <a:rPr lang="en-US" sz="3093" dirty="0">
                <a:solidFill>
                  <a:srgbClr val="CCFF66"/>
                </a:solidFill>
                <a:latin typeface="Times New Roman"/>
                <a:ea typeface="Times New Roman"/>
                <a:cs typeface="Times New Roman"/>
                <a:sym typeface="Times New Roman"/>
              </a:rPr>
              <a:t>Pathways</a:t>
            </a:r>
          </a:p>
        </p:txBody>
      </p:sp>
      <p:sp>
        <p:nvSpPr>
          <p:cNvPr id="350" name="Shape 350"/>
          <p:cNvSpPr txBox="1"/>
          <p:nvPr/>
        </p:nvSpPr>
        <p:spPr>
          <a:xfrm>
            <a:off x="300725" y="1237425"/>
            <a:ext cx="9339900" cy="1159799"/>
          </a:xfrm>
          <a:prstGeom prst="rect">
            <a:avLst/>
          </a:prstGeom>
          <a:noFill/>
          <a:ln>
            <a:noFill/>
          </a:ln>
        </p:spPr>
        <p:txBody>
          <a:bodyPr lIns="38100" tIns="38100" rIns="38100" bIns="38100" anchor="t" anchorCtr="0">
            <a:noAutofit/>
          </a:bodyPr>
          <a:lstStyle/>
          <a:p>
            <a:pPr marR="0" lvl="0" algn="l" rtl="0">
              <a:lnSpc>
                <a:spcPct val="120089"/>
              </a:lnSpc>
              <a:spcBef>
                <a:spcPts val="0"/>
              </a:spcBef>
              <a:spcAft>
                <a:spcPts val="0"/>
              </a:spcAft>
              <a:buNone/>
            </a:pPr>
            <a:r>
              <a:rPr lang="en-US" sz="3111">
                <a:solidFill>
                  <a:srgbClr val="000000"/>
                </a:solidFill>
              </a:rPr>
              <a:t>Reflex arc </a:t>
            </a:r>
            <a:r>
              <a:rPr lang="en-US" sz="3111"/>
              <a:t>=</a:t>
            </a:r>
            <a:r>
              <a:rPr lang="en-US" sz="3111">
                <a:solidFill>
                  <a:srgbClr val="000000"/>
                </a:solidFill>
              </a:rPr>
              <a:t> simple path, only includes a few neurons  </a:t>
            </a:r>
            <a:r>
              <a:rPr lang="en-US" sz="3111">
                <a:solidFill>
                  <a:schemeClr val="dk1"/>
                </a:solidFill>
              </a:rPr>
              <a:t>   ( </a:t>
            </a:r>
            <a:r>
              <a:rPr lang="en-US" sz="3111" u="sng">
                <a:solidFill>
                  <a:schemeClr val="dk1"/>
                </a:solidFill>
              </a:rPr>
              <a:t>involuntary, instantaneous</a:t>
            </a:r>
            <a:r>
              <a:rPr lang="en-US" sz="3111">
                <a:solidFill>
                  <a:schemeClr val="dk1"/>
                </a:solidFill>
              </a:rPr>
              <a:t>)</a:t>
            </a:r>
          </a:p>
          <a:p>
            <a:pPr marR="0" lvl="0" algn="l" rtl="0">
              <a:lnSpc>
                <a:spcPct val="120089"/>
              </a:lnSpc>
              <a:spcBef>
                <a:spcPts val="0"/>
              </a:spcBef>
              <a:spcAft>
                <a:spcPts val="0"/>
              </a:spcAft>
              <a:buNone/>
            </a:pPr>
            <a:r>
              <a:rPr lang="en-US" sz="3111"/>
              <a:t>                    </a:t>
            </a:r>
          </a:p>
          <a:p>
            <a:pPr marR="0" lvl="0" algn="l" rtl="0">
              <a:lnSpc>
                <a:spcPct val="120089"/>
              </a:lnSpc>
              <a:spcBef>
                <a:spcPts val="0"/>
              </a:spcBef>
              <a:spcAft>
                <a:spcPts val="0"/>
              </a:spcAft>
              <a:buNone/>
            </a:pPr>
            <a:endParaRPr sz="3111">
              <a:latin typeface="Times New Roman"/>
              <a:ea typeface="Times New Roman"/>
              <a:cs typeface="Times New Roman"/>
              <a:sym typeface="Times New Roman"/>
            </a:endParaRPr>
          </a:p>
          <a:p>
            <a:pPr marR="0" lvl="0" algn="l" rtl="0">
              <a:lnSpc>
                <a:spcPct val="120089"/>
              </a:lnSpc>
              <a:spcBef>
                <a:spcPts val="563"/>
              </a:spcBef>
              <a:spcAft>
                <a:spcPts val="0"/>
              </a:spcAft>
              <a:buNone/>
            </a:pPr>
            <a:endParaRPr sz="3111">
              <a:solidFill>
                <a:srgbClr val="000000"/>
              </a:solidFill>
              <a:latin typeface="Times New Roman"/>
              <a:ea typeface="Times New Roman"/>
              <a:cs typeface="Times New Roman"/>
              <a:sym typeface="Times New Roman"/>
            </a:endParaRPr>
          </a:p>
        </p:txBody>
      </p:sp>
      <p:pic>
        <p:nvPicPr>
          <p:cNvPr id="351" name="Shape 351"/>
          <p:cNvPicPr preferRelativeResize="0"/>
          <p:nvPr/>
        </p:nvPicPr>
        <p:blipFill>
          <a:blip r:embed="rId4">
            <a:alphaModFix/>
          </a:blip>
          <a:stretch>
            <a:fillRect/>
          </a:stretch>
        </p:blipFill>
        <p:spPr>
          <a:xfrm>
            <a:off x="5608525" y="2909850"/>
            <a:ext cx="4230049" cy="3746924"/>
          </a:xfrm>
          <a:prstGeom prst="rect">
            <a:avLst/>
          </a:prstGeom>
          <a:noFill/>
          <a:ln>
            <a:noFill/>
          </a:ln>
        </p:spPr>
      </p:pic>
      <p:sp>
        <p:nvSpPr>
          <p:cNvPr id="352" name="Shape 352"/>
          <p:cNvSpPr txBox="1"/>
          <p:nvPr/>
        </p:nvSpPr>
        <p:spPr>
          <a:xfrm>
            <a:off x="220675" y="2778825"/>
            <a:ext cx="6182699" cy="4386000"/>
          </a:xfrm>
          <a:prstGeom prst="rect">
            <a:avLst/>
          </a:prstGeom>
          <a:noFill/>
          <a:ln>
            <a:noFill/>
          </a:ln>
        </p:spPr>
        <p:txBody>
          <a:bodyPr lIns="91425" tIns="91425" rIns="91425" bIns="91425" anchor="t" anchorCtr="0">
            <a:noAutofit/>
          </a:bodyPr>
          <a:lstStyle/>
          <a:p>
            <a:pPr lvl="0" rtl="0">
              <a:lnSpc>
                <a:spcPct val="120089"/>
              </a:lnSpc>
              <a:spcBef>
                <a:spcPts val="563"/>
              </a:spcBef>
              <a:buClr>
                <a:schemeClr val="dk1"/>
              </a:buClr>
              <a:buSzPct val="36666"/>
              <a:buFont typeface="Arial"/>
              <a:buNone/>
            </a:pPr>
            <a:r>
              <a:rPr lang="en-US" sz="3000">
                <a:solidFill>
                  <a:schemeClr val="dk1"/>
                </a:solidFill>
              </a:rPr>
              <a:t>Knee-jerk reflex</a:t>
            </a:r>
            <a:br>
              <a:rPr lang="en-US" sz="3000">
                <a:solidFill>
                  <a:schemeClr val="dk1"/>
                </a:solidFill>
              </a:rPr>
            </a:br>
            <a:r>
              <a:rPr lang="en-US" sz="3000">
                <a:solidFill>
                  <a:schemeClr val="dk1"/>
                </a:solidFill>
              </a:rPr>
              <a:t>     = maintains uprightedness</a:t>
            </a:r>
          </a:p>
          <a:p>
            <a:pPr lvl="0" rtl="0">
              <a:lnSpc>
                <a:spcPct val="120089"/>
              </a:lnSpc>
              <a:spcBef>
                <a:spcPts val="563"/>
              </a:spcBef>
              <a:buNone/>
            </a:pPr>
            <a:endParaRPr sz="3000">
              <a:solidFill>
                <a:schemeClr val="dk1"/>
              </a:solidFill>
            </a:endParaRPr>
          </a:p>
          <a:p>
            <a:pPr lvl="0" rtl="0">
              <a:lnSpc>
                <a:spcPct val="120089"/>
              </a:lnSpc>
              <a:spcBef>
                <a:spcPts val="563"/>
              </a:spcBef>
              <a:buClr>
                <a:schemeClr val="dk1"/>
              </a:buClr>
              <a:buSzPct val="36666"/>
              <a:buFont typeface="Arial"/>
              <a:buNone/>
            </a:pPr>
            <a:r>
              <a:rPr lang="en-US" sz="3000">
                <a:solidFill>
                  <a:schemeClr val="dk1"/>
                </a:solidFill>
              </a:rPr>
              <a:t>Withdrawal reflex </a:t>
            </a:r>
            <a:br>
              <a:rPr lang="en-US" sz="3000">
                <a:solidFill>
                  <a:schemeClr val="dk1"/>
                </a:solidFill>
              </a:rPr>
            </a:br>
            <a:r>
              <a:rPr lang="en-US" sz="3000">
                <a:solidFill>
                  <a:schemeClr val="dk1"/>
                </a:solidFill>
              </a:rPr>
              <a:t>      =  avoidance of painful stimuli</a:t>
            </a:r>
          </a:p>
          <a:p>
            <a:pPr lvl="0">
              <a:spcBef>
                <a:spcPts val="0"/>
              </a:spcBef>
              <a:buNone/>
            </a:pPr>
            <a:endParaRPr sz="2400"/>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291800" y="294400"/>
            <a:ext cx="4000825" cy="687349"/>
          </a:xfrm>
          <a:prstGeom prst="rect">
            <a:avLst/>
          </a:prstGeom>
        </p:spPr>
        <p:txBody>
          <a:bodyPr lIns="38100" tIns="38100" rIns="38100" bIns="38100" anchor="t" anchorCtr="0">
            <a:noAutofit/>
          </a:bodyPr>
          <a:lstStyle/>
          <a:p>
            <a:pPr lvl="0" rtl="0">
              <a:lnSpc>
                <a:spcPct val="100000"/>
              </a:lnSpc>
              <a:spcBef>
                <a:spcPts val="0"/>
              </a:spcBef>
              <a:buNone/>
            </a:pPr>
            <a:r>
              <a:rPr lang="en-US" sz="4266">
                <a:solidFill>
                  <a:srgbClr val="000000"/>
                </a:solidFill>
                <a:latin typeface="Arial"/>
                <a:ea typeface="Arial"/>
                <a:cs typeface="Arial"/>
                <a:sym typeface="Arial"/>
              </a:rPr>
              <a:t>Motor Functions</a:t>
            </a:r>
          </a:p>
        </p:txBody>
      </p:sp>
      <p:sp>
        <p:nvSpPr>
          <p:cNvPr id="54" name="Shape 54"/>
          <p:cNvSpPr txBox="1">
            <a:spLocks noGrp="1"/>
          </p:cNvSpPr>
          <p:nvPr>
            <p:ph type="body" idx="1"/>
          </p:nvPr>
        </p:nvSpPr>
        <p:spPr>
          <a:xfrm>
            <a:off x="205350" y="1622675"/>
            <a:ext cx="3746774" cy="4097625"/>
          </a:xfrm>
          <a:prstGeom prst="rect">
            <a:avLst/>
          </a:prstGeom>
        </p:spPr>
        <p:txBody>
          <a:bodyPr lIns="38100" tIns="38100" rIns="38100" bIns="38100" anchor="t" anchorCtr="0">
            <a:noAutofit/>
          </a:bodyPr>
          <a:lstStyle/>
          <a:p>
            <a:pPr lvl="0" rtl="0">
              <a:lnSpc>
                <a:spcPct val="100000"/>
              </a:lnSpc>
              <a:spcBef>
                <a:spcPts val="0"/>
              </a:spcBef>
              <a:buNone/>
            </a:pPr>
            <a:r>
              <a:rPr lang="en-US" sz="3200">
                <a:solidFill>
                  <a:srgbClr val="000000"/>
                </a:solidFill>
                <a:latin typeface="Arial"/>
                <a:ea typeface="Arial"/>
                <a:cs typeface="Arial"/>
                <a:sym typeface="Arial"/>
              </a:rPr>
              <a:t>Somatic Nervous System  - skeletal (voluntary)</a:t>
            </a:r>
          </a:p>
          <a:p>
            <a:pPr lvl="0" rtl="0">
              <a:lnSpc>
                <a:spcPct val="100000"/>
              </a:lnSpc>
              <a:spcBef>
                <a:spcPts val="0"/>
              </a:spcBef>
              <a:buNone/>
            </a:pPr>
            <a:endParaRPr sz="3200">
              <a:solidFill>
                <a:srgbClr val="000000"/>
              </a:solidFill>
              <a:latin typeface="Arial"/>
              <a:ea typeface="Arial"/>
              <a:cs typeface="Arial"/>
              <a:sym typeface="Arial"/>
            </a:endParaRPr>
          </a:p>
          <a:p>
            <a:pPr lvl="0" rtl="0">
              <a:lnSpc>
                <a:spcPct val="100000"/>
              </a:lnSpc>
              <a:spcBef>
                <a:spcPts val="0"/>
              </a:spcBef>
              <a:buNone/>
            </a:pPr>
            <a:r>
              <a:rPr lang="en-US" sz="3200">
                <a:solidFill>
                  <a:srgbClr val="000000"/>
                </a:solidFill>
                <a:latin typeface="Arial"/>
                <a:ea typeface="Arial"/>
                <a:cs typeface="Arial"/>
                <a:sym typeface="Arial"/>
              </a:rPr>
              <a:t>Autonomic Nervous System -  smooth muscles, glands (involuntary)</a:t>
            </a:r>
          </a:p>
        </p:txBody>
      </p:sp>
      <p:pic>
        <p:nvPicPr>
          <p:cNvPr id="55" name="Shape 55"/>
          <p:cNvPicPr preferRelativeResize="0"/>
          <p:nvPr/>
        </p:nvPicPr>
        <p:blipFill>
          <a:blip r:embed="rId3">
            <a:alphaModFix/>
          </a:blip>
          <a:stretch>
            <a:fillRect/>
          </a:stretch>
        </p:blipFill>
        <p:spPr>
          <a:xfrm>
            <a:off x="4776275" y="305875"/>
            <a:ext cx="5177324" cy="69783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Shape 60"/>
          <p:cNvPicPr preferRelativeResize="0"/>
          <p:nvPr/>
        </p:nvPicPr>
        <p:blipFill>
          <a:blip r:embed="rId3">
            <a:alphaModFix/>
          </a:blip>
          <a:stretch>
            <a:fillRect/>
          </a:stretch>
        </p:blipFill>
        <p:spPr>
          <a:xfrm>
            <a:off x="729300" y="2772487"/>
            <a:ext cx="5715000" cy="2619375"/>
          </a:xfrm>
          <a:prstGeom prst="rect">
            <a:avLst/>
          </a:prstGeom>
          <a:noFill/>
          <a:ln>
            <a:noFill/>
          </a:ln>
        </p:spPr>
      </p:pic>
      <p:cxnSp>
        <p:nvCxnSpPr>
          <p:cNvPr id="61" name="Shape 61"/>
          <p:cNvCxnSpPr/>
          <p:nvPr/>
        </p:nvCxnSpPr>
        <p:spPr>
          <a:xfrm flipH="1">
            <a:off x="2075649" y="2196500"/>
            <a:ext cx="736800" cy="603599"/>
          </a:xfrm>
          <a:prstGeom prst="straightConnector1">
            <a:avLst/>
          </a:prstGeom>
          <a:noFill/>
          <a:ln w="38100" cap="flat" cmpd="sng">
            <a:solidFill>
              <a:schemeClr val="dk2"/>
            </a:solidFill>
            <a:prstDash val="solid"/>
            <a:round/>
            <a:headEnd type="none" w="lg" len="lg"/>
            <a:tailEnd type="triangle" w="lg" len="lg"/>
          </a:ln>
        </p:spPr>
      </p:cxnSp>
      <p:cxnSp>
        <p:nvCxnSpPr>
          <p:cNvPr id="62" name="Shape 62"/>
          <p:cNvCxnSpPr/>
          <p:nvPr/>
        </p:nvCxnSpPr>
        <p:spPr>
          <a:xfrm rot="10800000">
            <a:off x="5251700" y="4429975"/>
            <a:ext cx="143099" cy="1601999"/>
          </a:xfrm>
          <a:prstGeom prst="straightConnector1">
            <a:avLst/>
          </a:prstGeom>
          <a:noFill/>
          <a:ln w="38100" cap="flat" cmpd="sng">
            <a:solidFill>
              <a:schemeClr val="dk2"/>
            </a:solidFill>
            <a:prstDash val="solid"/>
            <a:round/>
            <a:headEnd type="none" w="lg" len="lg"/>
            <a:tailEnd type="triangle" w="lg" len="lg"/>
          </a:ln>
        </p:spPr>
      </p:cxnSp>
      <p:pic>
        <p:nvPicPr>
          <p:cNvPr id="63" name="Shape 63"/>
          <p:cNvPicPr preferRelativeResize="0"/>
          <p:nvPr/>
        </p:nvPicPr>
        <p:blipFill>
          <a:blip r:embed="rId3">
            <a:alphaModFix/>
          </a:blip>
          <a:stretch>
            <a:fillRect/>
          </a:stretch>
        </p:blipFill>
        <p:spPr>
          <a:xfrm rot="3953015">
            <a:off x="6056343" y="3890852"/>
            <a:ext cx="4491361" cy="2059595"/>
          </a:xfrm>
          <a:prstGeom prst="rect">
            <a:avLst/>
          </a:prstGeom>
          <a:noFill/>
          <a:ln>
            <a:noFill/>
          </a:ln>
        </p:spPr>
      </p:pic>
      <p:cxnSp>
        <p:nvCxnSpPr>
          <p:cNvPr id="64" name="Shape 64"/>
          <p:cNvCxnSpPr/>
          <p:nvPr/>
        </p:nvCxnSpPr>
        <p:spPr>
          <a:xfrm>
            <a:off x="5878700" y="2576125"/>
            <a:ext cx="1253699" cy="334500"/>
          </a:xfrm>
          <a:prstGeom prst="curvedConnector3">
            <a:avLst>
              <a:gd name="adj1" fmla="val 63337"/>
            </a:avLst>
          </a:prstGeom>
          <a:noFill/>
          <a:ln w="76200" cap="flat" cmpd="sng">
            <a:solidFill>
              <a:srgbClr val="980000"/>
            </a:solidFill>
            <a:prstDash val="solid"/>
            <a:round/>
            <a:headEnd type="none" w="lg" len="lg"/>
            <a:tailEnd type="triangle" w="lg" len="lg"/>
          </a:ln>
        </p:spPr>
      </p:cxnSp>
      <p:sp>
        <p:nvSpPr>
          <p:cNvPr id="65" name="Shape 65"/>
          <p:cNvSpPr/>
          <p:nvPr/>
        </p:nvSpPr>
        <p:spPr>
          <a:xfrm>
            <a:off x="2340325" y="2897550"/>
            <a:ext cx="2886025" cy="1496375"/>
          </a:xfrm>
          <a:custGeom>
            <a:avLst/>
            <a:gdLst/>
            <a:ahLst/>
            <a:cxnLst/>
            <a:rect l="0" t="0" r="0" b="0"/>
            <a:pathLst>
              <a:path w="115441" h="59855" extrusionOk="0">
                <a:moveTo>
                  <a:pt x="0" y="38448"/>
                </a:moveTo>
                <a:cubicBezTo>
                  <a:pt x="1671" y="40212"/>
                  <a:pt x="2507" y="45598"/>
                  <a:pt x="10030" y="49035"/>
                </a:cubicBezTo>
                <a:cubicBezTo>
                  <a:pt x="17552" y="52471"/>
                  <a:pt x="33061" y="57764"/>
                  <a:pt x="45135" y="59065"/>
                </a:cubicBezTo>
                <a:cubicBezTo>
                  <a:pt x="57208" y="60365"/>
                  <a:pt x="72903" y="59623"/>
                  <a:pt x="82469" y="56837"/>
                </a:cubicBezTo>
                <a:cubicBezTo>
                  <a:pt x="92034" y="54051"/>
                  <a:pt x="97142" y="47271"/>
                  <a:pt x="102529" y="42349"/>
                </a:cubicBezTo>
                <a:cubicBezTo>
                  <a:pt x="107915" y="37426"/>
                  <a:pt x="112930" y="32411"/>
                  <a:pt x="114788" y="27304"/>
                </a:cubicBezTo>
                <a:cubicBezTo>
                  <a:pt x="116645" y="22196"/>
                  <a:pt x="113951" y="16252"/>
                  <a:pt x="113673" y="11702"/>
                </a:cubicBezTo>
                <a:cubicBezTo>
                  <a:pt x="113394" y="7151"/>
                  <a:pt x="113208" y="1950"/>
                  <a:pt x="113116" y="0"/>
                </a:cubicBezTo>
              </a:path>
            </a:pathLst>
          </a:custGeom>
          <a:noFill/>
          <a:ln w="38100" cap="flat" cmpd="sng">
            <a:solidFill>
              <a:srgbClr val="980000"/>
            </a:solidFill>
            <a:prstDash val="solid"/>
            <a:round/>
            <a:headEnd type="none" w="lg" len="lg"/>
            <a:tailEnd type="triangle" w="lg" len="lg"/>
          </a:ln>
        </p:spPr>
      </p:sp>
      <p:sp>
        <p:nvSpPr>
          <p:cNvPr id="66" name="Shape 66"/>
          <p:cNvSpPr txBox="1"/>
          <p:nvPr/>
        </p:nvSpPr>
        <p:spPr>
          <a:xfrm>
            <a:off x="445775" y="455550"/>
            <a:ext cx="9556200" cy="6816600"/>
          </a:xfrm>
          <a:prstGeom prst="rect">
            <a:avLst/>
          </a:prstGeom>
          <a:noFill/>
          <a:ln>
            <a:noFill/>
          </a:ln>
        </p:spPr>
        <p:txBody>
          <a:bodyPr lIns="91425" tIns="91425" rIns="91425" bIns="91425" anchor="t" anchorCtr="0">
            <a:noAutofit/>
          </a:bodyPr>
          <a:lstStyle/>
          <a:p>
            <a:pPr lvl="0" rtl="0">
              <a:spcBef>
                <a:spcPts val="0"/>
              </a:spcBef>
              <a:buNone/>
            </a:pPr>
            <a:r>
              <a:rPr lang="en-US" sz="3600"/>
              <a:t>Neurons =  nerve cells</a:t>
            </a:r>
          </a:p>
          <a:p>
            <a:pPr lvl="0" rtl="0">
              <a:spcBef>
                <a:spcPts val="0"/>
              </a:spcBef>
              <a:buNone/>
            </a:pPr>
            <a:endParaRPr sz="3600"/>
          </a:p>
          <a:p>
            <a:pPr lvl="0" rtl="0">
              <a:spcBef>
                <a:spcPts val="0"/>
              </a:spcBef>
              <a:buNone/>
            </a:pPr>
            <a:r>
              <a:rPr lang="en-US" sz="3600"/>
              <a:t>1. Dendrites - receive information</a:t>
            </a:r>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r>
              <a:rPr lang="en-US" sz="3600"/>
              <a:t>2. Axons - conducts impulses</a:t>
            </a:r>
          </a:p>
        </p:txBody>
      </p:sp>
      <p:sp>
        <p:nvSpPr>
          <p:cNvPr id="67" name="Shape 67"/>
          <p:cNvSpPr/>
          <p:nvPr/>
        </p:nvSpPr>
        <p:spPr>
          <a:xfrm>
            <a:off x="5126425" y="2516848"/>
            <a:ext cx="501500" cy="255325"/>
          </a:xfrm>
          <a:custGeom>
            <a:avLst/>
            <a:gdLst/>
            <a:ahLst/>
            <a:cxnLst/>
            <a:rect l="0" t="0" r="0" b="0"/>
            <a:pathLst>
              <a:path w="20060" h="10213" extrusionOk="0">
                <a:moveTo>
                  <a:pt x="0" y="10213"/>
                </a:moveTo>
                <a:cubicBezTo>
                  <a:pt x="835" y="8634"/>
                  <a:pt x="1671" y="2318"/>
                  <a:pt x="5015" y="740"/>
                </a:cubicBezTo>
                <a:cubicBezTo>
                  <a:pt x="8358" y="-838"/>
                  <a:pt x="17552" y="740"/>
                  <a:pt x="20060" y="740"/>
                </a:cubicBezTo>
              </a:path>
            </a:pathLst>
          </a:custGeom>
          <a:noFill/>
          <a:ln w="38100" cap="flat" cmpd="sng">
            <a:solidFill>
              <a:srgbClr val="980000"/>
            </a:solidFill>
            <a:prstDash val="solid"/>
            <a:round/>
            <a:headEnd type="none" w="lg" len="lg"/>
            <a:tailEnd type="triangle" w="lg" len="lg"/>
          </a:ln>
        </p:spPr>
      </p:sp>
      <p:sp>
        <p:nvSpPr>
          <p:cNvPr id="68" name="Shape 68"/>
          <p:cNvSpPr/>
          <p:nvPr/>
        </p:nvSpPr>
        <p:spPr>
          <a:xfrm>
            <a:off x="7564275" y="3217950"/>
            <a:ext cx="1671675" cy="2716450"/>
          </a:xfrm>
          <a:custGeom>
            <a:avLst/>
            <a:gdLst/>
            <a:ahLst/>
            <a:cxnLst/>
            <a:rect l="0" t="0" r="0" b="0"/>
            <a:pathLst>
              <a:path w="66867" h="108658" extrusionOk="0">
                <a:moveTo>
                  <a:pt x="0" y="0"/>
                </a:moveTo>
                <a:cubicBezTo>
                  <a:pt x="2786" y="1950"/>
                  <a:pt x="13002" y="4179"/>
                  <a:pt x="16717" y="11702"/>
                </a:cubicBezTo>
                <a:cubicBezTo>
                  <a:pt x="20431" y="19224"/>
                  <a:pt x="21360" y="36219"/>
                  <a:pt x="22289" y="45135"/>
                </a:cubicBezTo>
                <a:cubicBezTo>
                  <a:pt x="23217" y="54050"/>
                  <a:pt x="20803" y="57765"/>
                  <a:pt x="22289" y="65195"/>
                </a:cubicBezTo>
                <a:cubicBezTo>
                  <a:pt x="23775" y="72624"/>
                  <a:pt x="28418" y="83862"/>
                  <a:pt x="31205" y="89713"/>
                </a:cubicBezTo>
                <a:cubicBezTo>
                  <a:pt x="33991" y="95563"/>
                  <a:pt x="33062" y="97142"/>
                  <a:pt x="39006" y="100300"/>
                </a:cubicBezTo>
                <a:cubicBezTo>
                  <a:pt x="44949" y="103457"/>
                  <a:pt x="62223" y="107265"/>
                  <a:pt x="66867" y="108658"/>
                </a:cubicBezTo>
              </a:path>
            </a:pathLst>
          </a:custGeom>
          <a:noFill/>
          <a:ln w="38100" cap="flat" cmpd="sng">
            <a:solidFill>
              <a:srgbClr val="980000"/>
            </a:solidFill>
            <a:prstDash val="solid"/>
            <a:round/>
            <a:headEnd type="none" w="lg" len="lg"/>
            <a:tailEnd type="triangle" w="lg" len="lg"/>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lvl="0" rtl="0">
              <a:lnSpc>
                <a:spcPct val="100000"/>
              </a:lnSpc>
              <a:spcBef>
                <a:spcPts val="0"/>
              </a:spcBef>
              <a:buNone/>
            </a:pPr>
            <a:r>
              <a:rPr lang="en-US" sz="4266" dirty="0" err="1">
                <a:solidFill>
                  <a:srgbClr val="000000"/>
                </a:solidFill>
                <a:latin typeface="Arial"/>
                <a:ea typeface="Arial"/>
                <a:cs typeface="Arial"/>
                <a:sym typeface="Arial"/>
              </a:rPr>
              <a:t>Neuroglial</a:t>
            </a:r>
            <a:r>
              <a:rPr lang="en-US" sz="4266" dirty="0">
                <a:solidFill>
                  <a:srgbClr val="000000"/>
                </a:solidFill>
                <a:latin typeface="Arial"/>
                <a:ea typeface="Arial"/>
                <a:cs typeface="Arial"/>
                <a:sym typeface="Arial"/>
              </a:rPr>
              <a:t> Cells </a:t>
            </a:r>
          </a:p>
        </p:txBody>
      </p:sp>
      <p:sp>
        <p:nvSpPr>
          <p:cNvPr id="74" name="Shape 74"/>
          <p:cNvSpPr txBox="1">
            <a:spLocks noGrp="1"/>
          </p:cNvSpPr>
          <p:nvPr>
            <p:ph type="body" idx="1"/>
          </p:nvPr>
        </p:nvSpPr>
        <p:spPr>
          <a:xfrm>
            <a:off x="936662" y="1360425"/>
            <a:ext cx="8731199" cy="798899"/>
          </a:xfrm>
          <a:prstGeom prst="rect">
            <a:avLst/>
          </a:prstGeom>
        </p:spPr>
        <p:txBody>
          <a:bodyPr lIns="38100" tIns="38100" rIns="38100" bIns="38100" anchor="t" anchorCtr="0">
            <a:noAutofit/>
          </a:bodyPr>
          <a:lstStyle/>
          <a:p>
            <a:pPr lvl="0" rtl="0">
              <a:lnSpc>
                <a:spcPct val="100000"/>
              </a:lnSpc>
              <a:spcBef>
                <a:spcPts val="0"/>
              </a:spcBef>
              <a:buNone/>
            </a:pPr>
            <a:r>
              <a:rPr lang="en-US" sz="3466">
                <a:solidFill>
                  <a:srgbClr val="000000"/>
                </a:solidFill>
                <a:latin typeface="Arial"/>
                <a:ea typeface="Arial"/>
                <a:cs typeface="Arial"/>
                <a:sym typeface="Arial"/>
              </a:rPr>
              <a:t> - support cells for the neurons </a:t>
            </a:r>
          </a:p>
          <a:p>
            <a:pPr lvl="0" rtl="0">
              <a:lnSpc>
                <a:spcPct val="100000"/>
              </a:lnSpc>
              <a:spcBef>
                <a:spcPts val="0"/>
              </a:spcBef>
              <a:buNone/>
            </a:pPr>
            <a:r>
              <a:rPr lang="en-US" sz="3466">
                <a:solidFill>
                  <a:srgbClr val="000000"/>
                </a:solidFill>
                <a:latin typeface="Arial"/>
                <a:ea typeface="Arial"/>
                <a:cs typeface="Arial"/>
                <a:sym typeface="Arial"/>
              </a:rPr>
              <a:t> </a:t>
            </a:r>
          </a:p>
          <a:p>
            <a:pPr lvl="0" rtl="0">
              <a:lnSpc>
                <a:spcPct val="100000"/>
              </a:lnSpc>
              <a:spcBef>
                <a:spcPts val="0"/>
              </a:spcBef>
              <a:buNone/>
            </a:pPr>
            <a:endParaRPr sz="3466">
              <a:solidFill>
                <a:srgbClr val="000000"/>
              </a:solidFill>
              <a:latin typeface="Arial"/>
              <a:ea typeface="Arial"/>
              <a:cs typeface="Arial"/>
              <a:sym typeface="Arial"/>
            </a:endParaRPr>
          </a:p>
          <a:p>
            <a:pPr lvl="0" rtl="0">
              <a:lnSpc>
                <a:spcPct val="100000"/>
              </a:lnSpc>
              <a:spcBef>
                <a:spcPts val="0"/>
              </a:spcBef>
              <a:buNone/>
            </a:pPr>
            <a:endParaRPr sz="3466">
              <a:solidFill>
                <a:srgbClr val="000000"/>
              </a:solidFill>
              <a:latin typeface="Arial"/>
              <a:ea typeface="Arial"/>
              <a:cs typeface="Arial"/>
              <a:sym typeface="Arial"/>
            </a:endParaRPr>
          </a:p>
          <a:p>
            <a:pPr lvl="0" rtl="0">
              <a:lnSpc>
                <a:spcPct val="100000"/>
              </a:lnSpc>
              <a:spcBef>
                <a:spcPts val="0"/>
              </a:spcBef>
              <a:buNone/>
            </a:pPr>
            <a:endParaRPr sz="2666">
              <a:solidFill>
                <a:srgbClr val="000000"/>
              </a:solidFill>
              <a:latin typeface="Arial"/>
              <a:ea typeface="Arial"/>
              <a:cs typeface="Arial"/>
              <a:sym typeface="Arial"/>
            </a:endParaRPr>
          </a:p>
        </p:txBody>
      </p:sp>
      <p:pic>
        <p:nvPicPr>
          <p:cNvPr id="75" name="Shape 75"/>
          <p:cNvPicPr preferRelativeResize="0"/>
          <p:nvPr/>
        </p:nvPicPr>
        <p:blipFill>
          <a:blip r:embed="rId3">
            <a:alphaModFix/>
          </a:blip>
          <a:stretch>
            <a:fillRect/>
          </a:stretch>
        </p:blipFill>
        <p:spPr>
          <a:xfrm>
            <a:off x="1064037" y="2382300"/>
            <a:ext cx="8476425" cy="500844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04800" y="304800"/>
            <a:ext cx="9626699" cy="990599"/>
          </a:xfrm>
          <a:prstGeom prst="rect">
            <a:avLst/>
          </a:prstGeom>
        </p:spPr>
        <p:txBody>
          <a:bodyPr lIns="38100" tIns="38100" rIns="38100" bIns="38100" anchor="t" anchorCtr="0">
            <a:noAutofit/>
          </a:bodyPr>
          <a:lstStyle/>
          <a:p>
            <a:pPr lvl="0" rtl="0">
              <a:lnSpc>
                <a:spcPct val="100000"/>
              </a:lnSpc>
              <a:spcBef>
                <a:spcPts val="0"/>
              </a:spcBef>
              <a:buNone/>
            </a:pPr>
            <a:r>
              <a:rPr lang="en-US" sz="4266" dirty="0" err="1">
                <a:solidFill>
                  <a:srgbClr val="000000"/>
                </a:solidFill>
                <a:latin typeface="Arial"/>
                <a:ea typeface="Arial"/>
                <a:cs typeface="Arial"/>
                <a:sym typeface="Arial"/>
              </a:rPr>
              <a:t>Neuroglial</a:t>
            </a:r>
            <a:r>
              <a:rPr lang="en-US" sz="4266" dirty="0">
                <a:solidFill>
                  <a:srgbClr val="000000"/>
                </a:solidFill>
                <a:latin typeface="Arial"/>
                <a:ea typeface="Arial"/>
                <a:cs typeface="Arial"/>
                <a:sym typeface="Arial"/>
              </a:rPr>
              <a:t> Cells </a:t>
            </a:r>
          </a:p>
        </p:txBody>
      </p:sp>
      <p:sp>
        <p:nvSpPr>
          <p:cNvPr id="81" name="Shape 81"/>
          <p:cNvSpPr txBox="1">
            <a:spLocks noGrp="1"/>
          </p:cNvSpPr>
          <p:nvPr>
            <p:ph type="body" idx="1"/>
          </p:nvPr>
        </p:nvSpPr>
        <p:spPr>
          <a:xfrm>
            <a:off x="476900" y="1438850"/>
            <a:ext cx="9039600" cy="734400"/>
          </a:xfrm>
          <a:prstGeom prst="rect">
            <a:avLst/>
          </a:prstGeom>
        </p:spPr>
        <p:txBody>
          <a:bodyPr lIns="38100" tIns="38100" rIns="38100" bIns="38100" anchor="t" anchorCtr="0">
            <a:noAutofit/>
          </a:bodyPr>
          <a:lstStyle/>
          <a:p>
            <a:pPr lvl="0" rtl="0">
              <a:lnSpc>
                <a:spcPct val="100000"/>
              </a:lnSpc>
              <a:spcBef>
                <a:spcPts val="0"/>
              </a:spcBef>
              <a:buNone/>
            </a:pPr>
            <a:r>
              <a:rPr lang="en-US" sz="3466">
                <a:solidFill>
                  <a:srgbClr val="000000"/>
                </a:solidFill>
                <a:latin typeface="Arial"/>
                <a:ea typeface="Arial"/>
                <a:cs typeface="Arial"/>
                <a:sym typeface="Arial"/>
              </a:rPr>
              <a:t>1.  Microglial Cells: digest debris or bacteria</a:t>
            </a:r>
          </a:p>
          <a:p>
            <a:pPr lvl="0" rtl="0">
              <a:lnSpc>
                <a:spcPct val="100000"/>
              </a:lnSpc>
              <a:spcBef>
                <a:spcPts val="0"/>
              </a:spcBef>
              <a:buNone/>
            </a:pPr>
            <a:endParaRPr sz="3466">
              <a:solidFill>
                <a:srgbClr val="000000"/>
              </a:solidFill>
              <a:latin typeface="Arial"/>
              <a:ea typeface="Arial"/>
              <a:cs typeface="Arial"/>
              <a:sym typeface="Arial"/>
            </a:endParaRPr>
          </a:p>
          <a:p>
            <a:pPr lvl="0" rtl="0">
              <a:lnSpc>
                <a:spcPct val="100000"/>
              </a:lnSpc>
              <a:spcBef>
                <a:spcPts val="0"/>
              </a:spcBef>
              <a:buNone/>
            </a:pPr>
            <a:endParaRPr sz="2666">
              <a:solidFill>
                <a:srgbClr val="000000"/>
              </a:solidFill>
              <a:latin typeface="Arial"/>
              <a:ea typeface="Arial"/>
              <a:cs typeface="Arial"/>
              <a:sym typeface="Arial"/>
            </a:endParaRPr>
          </a:p>
        </p:txBody>
      </p:sp>
      <p:sp>
        <p:nvSpPr>
          <p:cNvPr id="82" name="Shape 82"/>
          <p:cNvSpPr txBox="1"/>
          <p:nvPr/>
        </p:nvSpPr>
        <p:spPr>
          <a:xfrm>
            <a:off x="716450" y="6728625"/>
            <a:ext cx="8560499" cy="557099"/>
          </a:xfrm>
          <a:prstGeom prst="rect">
            <a:avLst/>
          </a:prstGeom>
          <a:noFill/>
          <a:ln>
            <a:noFill/>
          </a:ln>
        </p:spPr>
        <p:txBody>
          <a:bodyPr lIns="38100" tIns="38100" rIns="38100" bIns="38100" anchor="t" anchorCtr="0">
            <a:noAutofit/>
          </a:bodyPr>
          <a:lstStyle/>
          <a:p>
            <a:pPr marL="0" marR="0" lvl="0" indent="0" algn="l" rtl="0">
              <a:lnSpc>
                <a:spcPct val="120089"/>
              </a:lnSpc>
              <a:spcBef>
                <a:spcPts val="0"/>
              </a:spcBef>
              <a:spcAft>
                <a:spcPts val="0"/>
              </a:spcAft>
              <a:buNone/>
            </a:pPr>
            <a:r>
              <a:rPr lang="en-US" sz="3111" b="1">
                <a:solidFill>
                  <a:srgbClr val="000000"/>
                </a:solidFill>
                <a:latin typeface="Times New Roman"/>
                <a:ea typeface="Times New Roman"/>
                <a:cs typeface="Times New Roman"/>
                <a:sym typeface="Times New Roman"/>
              </a:rPr>
              <a:t>Microglial cells respond to immunological alarms</a:t>
            </a:r>
          </a:p>
        </p:txBody>
      </p:sp>
      <p:pic>
        <p:nvPicPr>
          <p:cNvPr id="83" name="Shape 83"/>
          <p:cNvPicPr preferRelativeResize="0"/>
          <p:nvPr/>
        </p:nvPicPr>
        <p:blipFill>
          <a:blip r:embed="rId3">
            <a:alphaModFix/>
          </a:blip>
          <a:stretch>
            <a:fillRect/>
          </a:stretch>
        </p:blipFill>
        <p:spPr>
          <a:xfrm>
            <a:off x="1097640" y="2400275"/>
            <a:ext cx="7575215" cy="3925337"/>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02425" y="299675"/>
            <a:ext cx="9341099" cy="724525"/>
          </a:xfrm>
          <a:prstGeom prst="rect">
            <a:avLst/>
          </a:prstGeom>
        </p:spPr>
        <p:txBody>
          <a:bodyPr lIns="38100" tIns="38100" rIns="38100" bIns="38100" anchor="t" anchorCtr="0">
            <a:noAutofit/>
          </a:bodyPr>
          <a:lstStyle/>
          <a:p>
            <a:pPr lvl="0" rtl="0">
              <a:lnSpc>
                <a:spcPct val="100000"/>
              </a:lnSpc>
              <a:spcBef>
                <a:spcPts val="0"/>
              </a:spcBef>
              <a:buNone/>
            </a:pPr>
            <a:r>
              <a:rPr lang="en-US" sz="4266" dirty="0" err="1">
                <a:solidFill>
                  <a:srgbClr val="000000"/>
                </a:solidFill>
                <a:latin typeface="Arial"/>
                <a:ea typeface="Arial"/>
                <a:cs typeface="Arial"/>
                <a:sym typeface="Arial"/>
              </a:rPr>
              <a:t>Neuroglial</a:t>
            </a:r>
            <a:r>
              <a:rPr lang="en-US" sz="4266" dirty="0">
                <a:solidFill>
                  <a:srgbClr val="000000"/>
                </a:solidFill>
                <a:latin typeface="Arial"/>
                <a:ea typeface="Arial"/>
                <a:cs typeface="Arial"/>
                <a:sym typeface="Arial"/>
              </a:rPr>
              <a:t> Cells </a:t>
            </a:r>
          </a:p>
        </p:txBody>
      </p:sp>
      <p:sp>
        <p:nvSpPr>
          <p:cNvPr id="89" name="Shape 89"/>
          <p:cNvSpPr txBox="1">
            <a:spLocks noGrp="1"/>
          </p:cNvSpPr>
          <p:nvPr>
            <p:ph type="body" idx="1"/>
          </p:nvPr>
        </p:nvSpPr>
        <p:spPr>
          <a:xfrm>
            <a:off x="299600" y="1431325"/>
            <a:ext cx="4570499" cy="3447299"/>
          </a:xfrm>
          <a:prstGeom prst="rect">
            <a:avLst/>
          </a:prstGeom>
        </p:spPr>
        <p:txBody>
          <a:bodyPr lIns="38100" tIns="38100" rIns="38100" bIns="38100" anchor="t" anchorCtr="0">
            <a:noAutofit/>
          </a:bodyPr>
          <a:lstStyle/>
          <a:p>
            <a:pPr lvl="0" rtl="0">
              <a:lnSpc>
                <a:spcPct val="100000"/>
              </a:lnSpc>
              <a:spcBef>
                <a:spcPts val="0"/>
              </a:spcBef>
              <a:buNone/>
            </a:pPr>
            <a:r>
              <a:rPr lang="en-US" sz="3466">
                <a:solidFill>
                  <a:srgbClr val="000000"/>
                </a:solidFill>
                <a:latin typeface="Arial"/>
                <a:ea typeface="Arial"/>
                <a:cs typeface="Arial"/>
                <a:sym typeface="Arial"/>
              </a:rPr>
              <a:t>2.  Oligodendrocytes:</a:t>
            </a:r>
          </a:p>
          <a:p>
            <a:pPr lvl="0" rtl="0">
              <a:lnSpc>
                <a:spcPct val="100000"/>
              </a:lnSpc>
              <a:spcBef>
                <a:spcPts val="0"/>
              </a:spcBef>
              <a:buNone/>
            </a:pPr>
            <a:endParaRPr sz="3466"/>
          </a:p>
          <a:p>
            <a:pPr lvl="0" rtl="0">
              <a:lnSpc>
                <a:spcPct val="100000"/>
              </a:lnSpc>
              <a:spcBef>
                <a:spcPts val="0"/>
              </a:spcBef>
              <a:buNone/>
            </a:pPr>
            <a:r>
              <a:rPr lang="en-US" sz="3466"/>
              <a:t>makes the myelin sheath that </a:t>
            </a:r>
            <a:r>
              <a:rPr lang="en-US" sz="3466">
                <a:solidFill>
                  <a:srgbClr val="000000"/>
                </a:solidFill>
                <a:latin typeface="Arial"/>
                <a:ea typeface="Arial"/>
                <a:cs typeface="Arial"/>
                <a:sym typeface="Arial"/>
              </a:rPr>
              <a:t>  </a:t>
            </a:r>
          </a:p>
          <a:p>
            <a:pPr lvl="0" rtl="0">
              <a:lnSpc>
                <a:spcPct val="100000"/>
              </a:lnSpc>
              <a:spcBef>
                <a:spcPts val="0"/>
              </a:spcBef>
              <a:buNone/>
            </a:pPr>
            <a:r>
              <a:rPr lang="en-US" sz="3466">
                <a:solidFill>
                  <a:srgbClr val="000000"/>
                </a:solidFill>
                <a:latin typeface="Arial"/>
                <a:ea typeface="Arial"/>
                <a:cs typeface="Arial"/>
                <a:sym typeface="Arial"/>
              </a:rPr>
              <a:t>provides insulation around the axons</a:t>
            </a:r>
          </a:p>
          <a:p>
            <a:pPr lvl="0" rtl="0">
              <a:lnSpc>
                <a:spcPct val="100000"/>
              </a:lnSpc>
              <a:spcBef>
                <a:spcPts val="0"/>
              </a:spcBef>
              <a:buNone/>
            </a:pPr>
            <a:endParaRPr sz="3466">
              <a:solidFill>
                <a:srgbClr val="000000"/>
              </a:solidFill>
              <a:latin typeface="Arial"/>
              <a:ea typeface="Arial"/>
              <a:cs typeface="Arial"/>
              <a:sym typeface="Arial"/>
            </a:endParaRPr>
          </a:p>
          <a:p>
            <a:pPr lvl="0" rtl="0">
              <a:lnSpc>
                <a:spcPct val="100000"/>
              </a:lnSpc>
              <a:spcBef>
                <a:spcPts val="0"/>
              </a:spcBef>
              <a:buNone/>
            </a:pPr>
            <a:endParaRPr sz="3466">
              <a:solidFill>
                <a:srgbClr val="000000"/>
              </a:solidFill>
              <a:latin typeface="Arial"/>
              <a:ea typeface="Arial"/>
              <a:cs typeface="Arial"/>
              <a:sym typeface="Arial"/>
            </a:endParaRPr>
          </a:p>
        </p:txBody>
      </p:sp>
      <p:pic>
        <p:nvPicPr>
          <p:cNvPr id="90" name="Shape 90"/>
          <p:cNvPicPr preferRelativeResize="0"/>
          <p:nvPr/>
        </p:nvPicPr>
        <p:blipFill>
          <a:blip r:embed="rId3">
            <a:alphaModFix/>
          </a:blip>
          <a:stretch>
            <a:fillRect/>
          </a:stretch>
        </p:blipFill>
        <p:spPr>
          <a:xfrm>
            <a:off x="5229950" y="1431325"/>
            <a:ext cx="4749724" cy="415795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1033</Words>
  <Application>Microsoft Office PowerPoint</Application>
  <PresentationFormat>Custom</PresentationFormat>
  <Paragraphs>187</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Times New Roman</vt:lpstr>
      <vt:lpstr>Verdana</vt:lpstr>
      <vt:lpstr>Verdana</vt:lpstr>
      <vt:lpstr>Custom Theme</vt:lpstr>
      <vt:lpstr>The Nervous System : communication</vt:lpstr>
      <vt:lpstr>PowerPoint Presentation</vt:lpstr>
      <vt:lpstr>Basic Divisions of the Nervous System</vt:lpstr>
      <vt:lpstr>THREE BASIC FUNCTIONS OF THE NERVOUS SYSTEM</vt:lpstr>
      <vt:lpstr>Motor Functions</vt:lpstr>
      <vt:lpstr>PowerPoint Presentation</vt:lpstr>
      <vt:lpstr>Neuroglial Cells </vt:lpstr>
      <vt:lpstr>Neuroglial Cells </vt:lpstr>
      <vt:lpstr>Neuroglial Cells </vt:lpstr>
      <vt:lpstr>Neuroglial Cells  (p 208)</vt:lpstr>
      <vt:lpstr>PowerPoint Presentation</vt:lpstr>
      <vt:lpstr>PowerPoint Presentation</vt:lpstr>
      <vt:lpstr>PowerPoint Presentation</vt:lpstr>
      <vt:lpstr>Supporting Cells - NEUROGLIA</vt:lpstr>
      <vt:lpstr>Supporting Cells- NEUROGLIA</vt:lpstr>
      <vt:lpstr>PowerPoint Presentation</vt:lpstr>
      <vt:lpstr>PowerPoint Presentation</vt:lpstr>
      <vt:lpstr>PowerPoint Presentation</vt:lpstr>
      <vt:lpstr>White vs Grey Matter</vt:lpstr>
      <vt:lpstr>Classification of Neurons</vt:lpstr>
      <vt:lpstr>PowerPoint Presentation</vt:lpstr>
      <vt:lpstr>Interesting Facts about the Neuron</vt:lpstr>
      <vt:lpstr>PowerPoint Presentation</vt:lpstr>
      <vt:lpstr>PowerPoint Presentation</vt:lpstr>
      <vt:lpstr>PowerPoint Presentation</vt:lpstr>
      <vt:lpstr>Nerve Impulse</vt:lpstr>
      <vt:lpstr>PowerPoint Presentation</vt:lpstr>
      <vt:lpstr>PowerPoint Presentation</vt:lpstr>
      <vt:lpstr>PowerPoint Presentation</vt:lpstr>
      <vt:lpstr>Neurotransmitters</vt:lpstr>
      <vt:lpstr>Types of Neurotransmitters</vt:lpstr>
      <vt:lpstr>PowerPoint Presentation</vt:lpstr>
      <vt:lpstr>Drugs that Affect Synapses and Neurotransmitters</vt:lpstr>
      <vt:lpstr>Drugs that Affect Synapses and Neurotransmitters</vt:lpstr>
      <vt:lpstr>PowerPoint Presentation</vt:lpstr>
      <vt:lpstr>LSD; lysergic acid diethylamide</vt:lpstr>
      <vt:lpstr>Dangers of Ecstasy (MDMA)</vt:lpstr>
      <vt:lpstr>Antidepressants</vt:lpstr>
      <vt:lpstr>9.8 Impulse Processing</vt:lpstr>
      <vt:lpstr>Types of Nerves</vt:lpstr>
      <vt:lpstr>Nerve Pathways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Nervous System : communication</dc:title>
  <dc:creator>Patrick Hardin</dc:creator>
  <cp:lastModifiedBy>Patrick Hardin</cp:lastModifiedBy>
  <cp:revision>2</cp:revision>
  <dcterms:modified xsi:type="dcterms:W3CDTF">2016-04-12T14:01:46Z</dcterms:modified>
</cp:coreProperties>
</file>